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347" r:id="rId4"/>
    <p:sldId id="379" r:id="rId5"/>
    <p:sldId id="378" r:id="rId6"/>
    <p:sldId id="386" r:id="rId7"/>
    <p:sldId id="381" r:id="rId8"/>
    <p:sldId id="382" r:id="rId9"/>
    <p:sldId id="391" r:id="rId10"/>
    <p:sldId id="390" r:id="rId11"/>
    <p:sldId id="394" r:id="rId12"/>
    <p:sldId id="333" r:id="rId13"/>
    <p:sldId id="334" r:id="rId14"/>
    <p:sldId id="337" r:id="rId15"/>
    <p:sldId id="388" r:id="rId16"/>
    <p:sldId id="349" r:id="rId17"/>
    <p:sldId id="387" r:id="rId18"/>
    <p:sldId id="296" r:id="rId19"/>
    <p:sldId id="281" r:id="rId20"/>
    <p:sldId id="282" r:id="rId21"/>
    <p:sldId id="323" r:id="rId22"/>
    <p:sldId id="287" r:id="rId23"/>
    <p:sldId id="343" r:id="rId24"/>
    <p:sldId id="345" r:id="rId25"/>
    <p:sldId id="395" r:id="rId26"/>
    <p:sldId id="356" r:id="rId27"/>
    <p:sldId id="320" r:id="rId28"/>
    <p:sldId id="346" r:id="rId29"/>
    <p:sldId id="291" r:id="rId30"/>
    <p:sldId id="358" r:id="rId31"/>
    <p:sldId id="360" r:id="rId32"/>
    <p:sldId id="352" r:id="rId33"/>
    <p:sldId id="371" r:id="rId34"/>
    <p:sldId id="372" r:id="rId35"/>
    <p:sldId id="377" r:id="rId36"/>
    <p:sldId id="380" r:id="rId37"/>
    <p:sldId id="393" r:id="rId38"/>
    <p:sldId id="385" r:id="rId39"/>
    <p:sldId id="392" r:id="rId40"/>
    <p:sldId id="384" r:id="rId41"/>
  </p:sldIdLst>
  <p:sldSz cx="12192000" cy="6858000"/>
  <p:notesSz cx="6858000" cy="9144000"/>
  <p:embeddedFontLst>
    <p:embeddedFont>
      <p:font typeface="黑体" panose="02010609060101010101" pitchFamily="49" charset="-122"/>
      <p:regular r:id="rId43"/>
    </p:embeddedFont>
    <p:embeddedFont>
      <p:font typeface="FangSong" panose="02010609060101010101" pitchFamily="49" charset="-122"/>
      <p:regular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SimSun" panose="02010600030101010101" pitchFamily="2" charset="-122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Viner Hand ITC" panose="03070502030502020203" pitchFamily="66" charset="0"/>
      <p:regular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89">
          <p15:clr>
            <a:srgbClr val="A4A3A4"/>
          </p15:clr>
        </p15:guide>
        <p15:guide id="2" orient="horz" pos="3608">
          <p15:clr>
            <a:srgbClr val="A4A3A4"/>
          </p15:clr>
        </p15:guide>
        <p15:guide id="3" pos="1836">
          <p15:clr>
            <a:srgbClr val="A4A3A4"/>
          </p15:clr>
        </p15:guide>
        <p15:guide id="4" pos="69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9966"/>
    <a:srgbClr val="FF9900"/>
    <a:srgbClr val="FF33CC"/>
    <a:srgbClr val="FFFFFF"/>
    <a:srgbClr val="33CC33"/>
    <a:srgbClr val="FF0000"/>
    <a:srgbClr val="990033"/>
    <a:srgbClr val="0099CC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0" autoAdjust="0"/>
    <p:restoredTop sz="94629" autoAdjust="0"/>
  </p:normalViewPr>
  <p:slideViewPr>
    <p:cSldViewPr snapToGrid="0" showGuides="1">
      <p:cViewPr varScale="1">
        <p:scale>
          <a:sx n="79" d="100"/>
          <a:sy n="79" d="100"/>
        </p:scale>
        <p:origin x="-96" y="-612"/>
      </p:cViewPr>
      <p:guideLst>
        <p:guide orient="horz" pos="689"/>
        <p:guide orient="horz" pos="3608"/>
        <p:guide pos="1836"/>
        <p:guide pos="69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8"/>
    </mc:Choice>
    <mc:Fallback>
      <c:style val="3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GWAS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Blond</c:v>
                </c:pt>
                <c:pt idx="1">
                  <c:v>Brown</c:v>
                </c:pt>
                <c:pt idx="2">
                  <c:v>Red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</c:v>
                </c:pt>
                <c:pt idx="1">
                  <c:v>9.5</c:v>
                </c:pt>
                <c:pt idx="2">
                  <c:v>24.6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9A0-C943-BFA2-565CE1A24F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Meta-analysis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Blond</c:v>
                </c:pt>
                <c:pt idx="1">
                  <c:v>Brown</c:v>
                </c:pt>
                <c:pt idx="2">
                  <c:v>Red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8.3000000000000007</c:v>
                </c:pt>
                <c:pt idx="1">
                  <c:v>16.600000000000001</c:v>
                </c:pt>
                <c:pt idx="2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9A0-C943-BFA2-565CE1A24F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Heritable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Blond</c:v>
                </c:pt>
                <c:pt idx="1">
                  <c:v>Brown</c:v>
                </c:pt>
                <c:pt idx="2">
                  <c:v>Red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71.2</c:v>
                </c:pt>
                <c:pt idx="1">
                  <c:v>68.900000000000006</c:v>
                </c:pt>
                <c:pt idx="2">
                  <c:v>38.4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9A0-C943-BFA2-565CE1A24F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Residual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Blond</c:v>
                </c:pt>
                <c:pt idx="1">
                  <c:v>Brown</c:v>
                </c:pt>
                <c:pt idx="2">
                  <c:v>Red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9A0-C943-BFA2-565CE1A24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48646144"/>
        <c:axId val="148652032"/>
        <c:axId val="0"/>
      </c:bar3DChart>
      <c:catAx>
        <c:axId val="1486461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8652032"/>
        <c:crosses val="autoZero"/>
        <c:auto val="1"/>
        <c:lblAlgn val="ctr"/>
        <c:lblOffset val="100"/>
        <c:noMultiLvlLbl val="0"/>
      </c:catAx>
      <c:valAx>
        <c:axId val="14865203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486461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E1B43-DFAA-4555-B46A-9E97EF73AB96}" type="doc">
      <dgm:prSet loTypeId="urn:microsoft.com/office/officeart/2005/8/layout/vList3" loCatId="list" qsTypeId="urn:microsoft.com/office/officeart/2005/8/quickstyle/3d3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DE62940A-D86B-4835-969A-59D0576D41D0}">
      <dgm:prSet custT="1"/>
      <dgm:spPr/>
      <dgm:t>
        <a:bodyPr/>
        <a:lstStyle/>
        <a:p>
          <a:pPr rtl="0"/>
          <a:r>
            <a:rPr lang="en-US" sz="2800" dirty="0"/>
            <a:t>Background</a:t>
          </a:r>
        </a:p>
      </dgm:t>
    </dgm:pt>
    <dgm:pt modelId="{806371BB-AF08-47B7-AB9A-BD60E9A254A5}" type="parTrans" cxnId="{2BBBCC1C-226A-4BA2-8A5F-67A32F1A453E}">
      <dgm:prSet/>
      <dgm:spPr/>
      <dgm:t>
        <a:bodyPr/>
        <a:lstStyle/>
        <a:p>
          <a:endParaRPr lang="en-US"/>
        </a:p>
      </dgm:t>
    </dgm:pt>
    <dgm:pt modelId="{892A65A4-FAA2-45A1-BB58-202413463AED}" type="sibTrans" cxnId="{2BBBCC1C-226A-4BA2-8A5F-67A32F1A453E}">
      <dgm:prSet/>
      <dgm:spPr/>
      <dgm:t>
        <a:bodyPr/>
        <a:lstStyle/>
        <a:p>
          <a:endParaRPr lang="en-US"/>
        </a:p>
      </dgm:t>
    </dgm:pt>
    <dgm:pt modelId="{73183506-9EF5-48CF-9FD0-812BA8A122B8}">
      <dgm:prSet custT="1"/>
      <dgm:spPr/>
      <dgm:t>
        <a:bodyPr/>
        <a:lstStyle/>
        <a:p>
          <a:pPr rtl="0"/>
          <a:r>
            <a:rPr lang="en-US" sz="2800" dirty="0"/>
            <a:t>Materials</a:t>
          </a:r>
        </a:p>
      </dgm:t>
    </dgm:pt>
    <dgm:pt modelId="{16B4288E-CD67-4B5B-845F-86D49E953CAA}" type="parTrans" cxnId="{4998EE39-C648-4893-9811-D42107D32DF8}">
      <dgm:prSet/>
      <dgm:spPr/>
      <dgm:t>
        <a:bodyPr/>
        <a:lstStyle/>
        <a:p>
          <a:endParaRPr lang="en-US"/>
        </a:p>
      </dgm:t>
    </dgm:pt>
    <dgm:pt modelId="{C465808D-455C-47A5-BF3D-DFEE634120A1}" type="sibTrans" cxnId="{4998EE39-C648-4893-9811-D42107D32DF8}">
      <dgm:prSet/>
      <dgm:spPr/>
      <dgm:t>
        <a:bodyPr/>
        <a:lstStyle/>
        <a:p>
          <a:endParaRPr lang="en-US"/>
        </a:p>
      </dgm:t>
    </dgm:pt>
    <dgm:pt modelId="{0F30E19D-FAB0-454C-A9E5-36B8EF929A66}">
      <dgm:prSet custT="1"/>
      <dgm:spPr/>
      <dgm:t>
        <a:bodyPr/>
        <a:lstStyle/>
        <a:p>
          <a:pPr rtl="0"/>
          <a:r>
            <a:rPr lang="en-US" sz="2800" dirty="0"/>
            <a:t>Methods</a:t>
          </a:r>
        </a:p>
      </dgm:t>
    </dgm:pt>
    <dgm:pt modelId="{5B6ED94A-2624-477D-9B05-9A63C2920884}" type="parTrans" cxnId="{0F457A72-3CD0-47C3-9156-35A0A12CBC49}">
      <dgm:prSet/>
      <dgm:spPr/>
      <dgm:t>
        <a:bodyPr/>
        <a:lstStyle/>
        <a:p>
          <a:endParaRPr lang="en-US"/>
        </a:p>
      </dgm:t>
    </dgm:pt>
    <dgm:pt modelId="{67BF3557-E673-4D3D-BE21-A7B20A753336}" type="sibTrans" cxnId="{0F457A72-3CD0-47C3-9156-35A0A12CBC49}">
      <dgm:prSet/>
      <dgm:spPr/>
      <dgm:t>
        <a:bodyPr/>
        <a:lstStyle/>
        <a:p>
          <a:endParaRPr lang="en-US"/>
        </a:p>
      </dgm:t>
    </dgm:pt>
    <dgm:pt modelId="{C532E9E3-E09D-4F9B-80E1-72FE062CBC42}">
      <dgm:prSet custT="1"/>
      <dgm:spPr/>
      <dgm:t>
        <a:bodyPr/>
        <a:lstStyle/>
        <a:p>
          <a:pPr rtl="0"/>
          <a:r>
            <a:rPr lang="en-US" sz="2800" dirty="0"/>
            <a:t>Challenges</a:t>
          </a:r>
        </a:p>
      </dgm:t>
    </dgm:pt>
    <dgm:pt modelId="{4EA57684-256D-4986-9EFA-C014B84EA6A4}" type="parTrans" cxnId="{1578C017-22CC-4830-A20B-FB5179DE8D79}">
      <dgm:prSet/>
      <dgm:spPr/>
      <dgm:t>
        <a:bodyPr/>
        <a:lstStyle/>
        <a:p>
          <a:endParaRPr lang="en-US"/>
        </a:p>
      </dgm:t>
    </dgm:pt>
    <dgm:pt modelId="{5A49FE3A-58A7-44D8-98AA-7AAB63C4D19A}" type="sibTrans" cxnId="{1578C017-22CC-4830-A20B-FB5179DE8D79}">
      <dgm:prSet/>
      <dgm:spPr/>
      <dgm:t>
        <a:bodyPr/>
        <a:lstStyle/>
        <a:p>
          <a:endParaRPr lang="en-US"/>
        </a:p>
      </dgm:t>
    </dgm:pt>
    <dgm:pt modelId="{A4702AD1-6B8F-4C15-B000-350FFE0E1528}">
      <dgm:prSet custT="1"/>
      <dgm:spPr/>
      <dgm:t>
        <a:bodyPr/>
        <a:lstStyle/>
        <a:p>
          <a:pPr rtl="0"/>
          <a:r>
            <a:rPr lang="en-US" sz="2800" dirty="0"/>
            <a:t>Expectations</a:t>
          </a:r>
        </a:p>
      </dgm:t>
    </dgm:pt>
    <dgm:pt modelId="{538A8980-B7A9-4B6C-ACFB-D8CF38723629}" type="parTrans" cxnId="{CFD9C354-4DFF-448B-8230-896A46F3F04B}">
      <dgm:prSet/>
      <dgm:spPr/>
      <dgm:t>
        <a:bodyPr/>
        <a:lstStyle/>
        <a:p>
          <a:endParaRPr lang="en-US"/>
        </a:p>
      </dgm:t>
    </dgm:pt>
    <dgm:pt modelId="{BB6921FB-1CD0-496B-953F-B2DF705D42E5}" type="sibTrans" cxnId="{CFD9C354-4DFF-448B-8230-896A46F3F04B}">
      <dgm:prSet/>
      <dgm:spPr/>
      <dgm:t>
        <a:bodyPr/>
        <a:lstStyle/>
        <a:p>
          <a:endParaRPr lang="en-US"/>
        </a:p>
      </dgm:t>
    </dgm:pt>
    <dgm:pt modelId="{3BAA5736-1847-4462-A4D2-A059276B23A7}">
      <dgm:prSet custT="1"/>
      <dgm:spPr/>
      <dgm:t>
        <a:bodyPr/>
        <a:lstStyle/>
        <a:p>
          <a:pPr rtl="0"/>
          <a:r>
            <a:rPr lang="en-US" altLang="zh-CN" sz="2800" dirty="0"/>
            <a:t>Results</a:t>
          </a:r>
          <a:endParaRPr lang="en-US" sz="2800" dirty="0"/>
        </a:p>
      </dgm:t>
    </dgm:pt>
    <dgm:pt modelId="{E483B022-B0A0-4093-A6EF-EF1A4C3AF101}" type="parTrans" cxnId="{2598D879-7957-4E73-8903-BCB1F067AB83}">
      <dgm:prSet/>
      <dgm:spPr/>
      <dgm:t>
        <a:bodyPr/>
        <a:lstStyle/>
        <a:p>
          <a:endParaRPr lang="en-US"/>
        </a:p>
      </dgm:t>
    </dgm:pt>
    <dgm:pt modelId="{A27CEF2E-19A4-4052-B69E-22393E6D3548}" type="sibTrans" cxnId="{2598D879-7957-4E73-8903-BCB1F067AB83}">
      <dgm:prSet/>
      <dgm:spPr/>
      <dgm:t>
        <a:bodyPr/>
        <a:lstStyle/>
        <a:p>
          <a:endParaRPr lang="en-US"/>
        </a:p>
      </dgm:t>
    </dgm:pt>
    <dgm:pt modelId="{DC112B5A-7CC7-4FC0-9901-7DF1EE2945C4}" type="pres">
      <dgm:prSet presAssocID="{31BE1B43-DFAA-4555-B46A-9E97EF73AB9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4514C8-2A13-4E91-BD7A-A14CF5D2FFBF}" type="pres">
      <dgm:prSet presAssocID="{DE62940A-D86B-4835-969A-59D0576D41D0}" presName="composite" presStyleCnt="0"/>
      <dgm:spPr/>
    </dgm:pt>
    <dgm:pt modelId="{16C6F164-FB3E-4110-893A-25DB92E266C4}" type="pres">
      <dgm:prSet presAssocID="{DE62940A-D86B-4835-969A-59D0576D41D0}" presName="imgShp" presStyleLbl="fgImgPlace1" presStyleIdx="0" presStyleCnt="6"/>
      <dgm:spPr/>
    </dgm:pt>
    <dgm:pt modelId="{C3809D99-47A7-4B66-B57D-C648085BECC3}" type="pres">
      <dgm:prSet presAssocID="{DE62940A-D86B-4835-969A-59D0576D41D0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B79D8-5CE2-4B53-826C-536B85325A72}" type="pres">
      <dgm:prSet presAssocID="{892A65A4-FAA2-45A1-BB58-202413463AED}" presName="spacing" presStyleCnt="0"/>
      <dgm:spPr/>
    </dgm:pt>
    <dgm:pt modelId="{9DC5FC64-39B7-47AE-B813-24C9B3368E60}" type="pres">
      <dgm:prSet presAssocID="{73183506-9EF5-48CF-9FD0-812BA8A122B8}" presName="composite" presStyleCnt="0"/>
      <dgm:spPr/>
    </dgm:pt>
    <dgm:pt modelId="{1D13F615-18A4-4F74-96B5-F04AF42651F2}" type="pres">
      <dgm:prSet presAssocID="{73183506-9EF5-48CF-9FD0-812BA8A122B8}" presName="imgShp" presStyleLbl="fgImgPlace1" presStyleIdx="1" presStyleCnt="6"/>
      <dgm:spPr/>
    </dgm:pt>
    <dgm:pt modelId="{420FCD92-2847-4D3C-83BC-FDBDD24262A7}" type="pres">
      <dgm:prSet presAssocID="{73183506-9EF5-48CF-9FD0-812BA8A122B8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374F5-8809-4A9C-BD05-5C7AAF48C0E7}" type="pres">
      <dgm:prSet presAssocID="{C465808D-455C-47A5-BF3D-DFEE634120A1}" presName="spacing" presStyleCnt="0"/>
      <dgm:spPr/>
    </dgm:pt>
    <dgm:pt modelId="{CEF29A52-3CA8-4550-91F9-32A5AEECFF01}" type="pres">
      <dgm:prSet presAssocID="{0F30E19D-FAB0-454C-A9E5-36B8EF929A66}" presName="composite" presStyleCnt="0"/>
      <dgm:spPr/>
    </dgm:pt>
    <dgm:pt modelId="{9C7A64F2-D3B2-433D-B142-D070C03492F5}" type="pres">
      <dgm:prSet presAssocID="{0F30E19D-FAB0-454C-A9E5-36B8EF929A66}" presName="imgShp" presStyleLbl="fgImgPlace1" presStyleIdx="2" presStyleCnt="6"/>
      <dgm:spPr/>
    </dgm:pt>
    <dgm:pt modelId="{3E634F02-23DF-4CA3-B741-1709820B52EC}" type="pres">
      <dgm:prSet presAssocID="{0F30E19D-FAB0-454C-A9E5-36B8EF929A6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76866A-42E9-4B4D-B0B7-6F27D4E8F947}" type="pres">
      <dgm:prSet presAssocID="{67BF3557-E673-4D3D-BE21-A7B20A753336}" presName="spacing" presStyleCnt="0"/>
      <dgm:spPr/>
    </dgm:pt>
    <dgm:pt modelId="{CABB8575-9886-41B0-83CA-2AA5BAE7BF0D}" type="pres">
      <dgm:prSet presAssocID="{3BAA5736-1847-4462-A4D2-A059276B23A7}" presName="composite" presStyleCnt="0"/>
      <dgm:spPr/>
    </dgm:pt>
    <dgm:pt modelId="{98A9CDAA-EF2C-48B9-A656-5F6CF1C769FB}" type="pres">
      <dgm:prSet presAssocID="{3BAA5736-1847-4462-A4D2-A059276B23A7}" presName="imgShp" presStyleLbl="fgImgPlace1" presStyleIdx="3" presStyleCnt="6"/>
      <dgm:spPr/>
    </dgm:pt>
    <dgm:pt modelId="{25AD1041-EA40-4D1E-9229-AB1C94400259}" type="pres">
      <dgm:prSet presAssocID="{3BAA5736-1847-4462-A4D2-A059276B23A7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3FE67-982B-4285-B2BE-7FB2CBD1FDA4}" type="pres">
      <dgm:prSet presAssocID="{A27CEF2E-19A4-4052-B69E-22393E6D3548}" presName="spacing" presStyleCnt="0"/>
      <dgm:spPr/>
    </dgm:pt>
    <dgm:pt modelId="{BA6EC201-E5B7-457A-9491-362812C652F1}" type="pres">
      <dgm:prSet presAssocID="{C532E9E3-E09D-4F9B-80E1-72FE062CBC42}" presName="composite" presStyleCnt="0"/>
      <dgm:spPr/>
    </dgm:pt>
    <dgm:pt modelId="{B46584E2-6225-4F0C-A290-66DD99BBF9C6}" type="pres">
      <dgm:prSet presAssocID="{C532E9E3-E09D-4F9B-80E1-72FE062CBC42}" presName="imgShp" presStyleLbl="fgImgPlace1" presStyleIdx="4" presStyleCnt="6"/>
      <dgm:spPr/>
    </dgm:pt>
    <dgm:pt modelId="{0BB1DF4E-E8AA-48D8-B34B-2DCD52EFABD7}" type="pres">
      <dgm:prSet presAssocID="{C532E9E3-E09D-4F9B-80E1-72FE062CBC42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935B3-E4C2-446F-A11B-8800E56FF6D2}" type="pres">
      <dgm:prSet presAssocID="{5A49FE3A-58A7-44D8-98AA-7AAB63C4D19A}" presName="spacing" presStyleCnt="0"/>
      <dgm:spPr/>
    </dgm:pt>
    <dgm:pt modelId="{2440CBB4-0E2E-4CBA-8636-C6B2DA15FB30}" type="pres">
      <dgm:prSet presAssocID="{A4702AD1-6B8F-4C15-B000-350FFE0E1528}" presName="composite" presStyleCnt="0"/>
      <dgm:spPr/>
    </dgm:pt>
    <dgm:pt modelId="{865F5E08-7A22-4B69-B88A-AD3AA1930138}" type="pres">
      <dgm:prSet presAssocID="{A4702AD1-6B8F-4C15-B000-350FFE0E1528}" presName="imgShp" presStyleLbl="fgImgPlace1" presStyleIdx="5" presStyleCnt="6"/>
      <dgm:spPr/>
    </dgm:pt>
    <dgm:pt modelId="{A709F800-41CD-460E-9492-A529B68387C9}" type="pres">
      <dgm:prSet presAssocID="{A4702AD1-6B8F-4C15-B000-350FFE0E1528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98D879-7957-4E73-8903-BCB1F067AB83}" srcId="{31BE1B43-DFAA-4555-B46A-9E97EF73AB96}" destId="{3BAA5736-1847-4462-A4D2-A059276B23A7}" srcOrd="3" destOrd="0" parTransId="{E483B022-B0A0-4093-A6EF-EF1A4C3AF101}" sibTransId="{A27CEF2E-19A4-4052-B69E-22393E6D3548}"/>
    <dgm:cxn modelId="{BF2D563E-75A7-42F4-A7EB-6B17553DAA9D}" type="presOf" srcId="{3BAA5736-1847-4462-A4D2-A059276B23A7}" destId="{25AD1041-EA40-4D1E-9229-AB1C94400259}" srcOrd="0" destOrd="0" presId="urn:microsoft.com/office/officeart/2005/8/layout/vList3"/>
    <dgm:cxn modelId="{AADE88C0-ABD3-4148-8F0E-CD016D527BD7}" type="presOf" srcId="{C532E9E3-E09D-4F9B-80E1-72FE062CBC42}" destId="{0BB1DF4E-E8AA-48D8-B34B-2DCD52EFABD7}" srcOrd="0" destOrd="0" presId="urn:microsoft.com/office/officeart/2005/8/layout/vList3"/>
    <dgm:cxn modelId="{C34D32A5-B7DD-4F66-A75B-EA5B9EFE17F3}" type="presOf" srcId="{A4702AD1-6B8F-4C15-B000-350FFE0E1528}" destId="{A709F800-41CD-460E-9492-A529B68387C9}" srcOrd="0" destOrd="0" presId="urn:microsoft.com/office/officeart/2005/8/layout/vList3"/>
    <dgm:cxn modelId="{95FB7205-1B3F-42E9-864D-4092B05B3CD7}" type="presOf" srcId="{73183506-9EF5-48CF-9FD0-812BA8A122B8}" destId="{420FCD92-2847-4D3C-83BC-FDBDD24262A7}" srcOrd="0" destOrd="0" presId="urn:microsoft.com/office/officeart/2005/8/layout/vList3"/>
    <dgm:cxn modelId="{A8D91416-B8B8-439F-979B-8C9A07DCEAD6}" type="presOf" srcId="{DE62940A-D86B-4835-969A-59D0576D41D0}" destId="{C3809D99-47A7-4B66-B57D-C648085BECC3}" srcOrd="0" destOrd="0" presId="urn:microsoft.com/office/officeart/2005/8/layout/vList3"/>
    <dgm:cxn modelId="{F4A4F889-D6F8-4EF3-82AD-7E7476571042}" type="presOf" srcId="{31BE1B43-DFAA-4555-B46A-9E97EF73AB96}" destId="{DC112B5A-7CC7-4FC0-9901-7DF1EE2945C4}" srcOrd="0" destOrd="0" presId="urn:microsoft.com/office/officeart/2005/8/layout/vList3"/>
    <dgm:cxn modelId="{D1A53A4D-1098-482A-B044-CD2FF8D42C29}" type="presOf" srcId="{0F30E19D-FAB0-454C-A9E5-36B8EF929A66}" destId="{3E634F02-23DF-4CA3-B741-1709820B52EC}" srcOrd="0" destOrd="0" presId="urn:microsoft.com/office/officeart/2005/8/layout/vList3"/>
    <dgm:cxn modelId="{2BBBCC1C-226A-4BA2-8A5F-67A32F1A453E}" srcId="{31BE1B43-DFAA-4555-B46A-9E97EF73AB96}" destId="{DE62940A-D86B-4835-969A-59D0576D41D0}" srcOrd="0" destOrd="0" parTransId="{806371BB-AF08-47B7-AB9A-BD60E9A254A5}" sibTransId="{892A65A4-FAA2-45A1-BB58-202413463AED}"/>
    <dgm:cxn modelId="{CFD9C354-4DFF-448B-8230-896A46F3F04B}" srcId="{31BE1B43-DFAA-4555-B46A-9E97EF73AB96}" destId="{A4702AD1-6B8F-4C15-B000-350FFE0E1528}" srcOrd="5" destOrd="0" parTransId="{538A8980-B7A9-4B6C-ACFB-D8CF38723629}" sibTransId="{BB6921FB-1CD0-496B-953F-B2DF705D42E5}"/>
    <dgm:cxn modelId="{0F457A72-3CD0-47C3-9156-35A0A12CBC49}" srcId="{31BE1B43-DFAA-4555-B46A-9E97EF73AB96}" destId="{0F30E19D-FAB0-454C-A9E5-36B8EF929A66}" srcOrd="2" destOrd="0" parTransId="{5B6ED94A-2624-477D-9B05-9A63C2920884}" sibTransId="{67BF3557-E673-4D3D-BE21-A7B20A753336}"/>
    <dgm:cxn modelId="{4998EE39-C648-4893-9811-D42107D32DF8}" srcId="{31BE1B43-DFAA-4555-B46A-9E97EF73AB96}" destId="{73183506-9EF5-48CF-9FD0-812BA8A122B8}" srcOrd="1" destOrd="0" parTransId="{16B4288E-CD67-4B5B-845F-86D49E953CAA}" sibTransId="{C465808D-455C-47A5-BF3D-DFEE634120A1}"/>
    <dgm:cxn modelId="{1578C017-22CC-4830-A20B-FB5179DE8D79}" srcId="{31BE1B43-DFAA-4555-B46A-9E97EF73AB96}" destId="{C532E9E3-E09D-4F9B-80E1-72FE062CBC42}" srcOrd="4" destOrd="0" parTransId="{4EA57684-256D-4986-9EFA-C014B84EA6A4}" sibTransId="{5A49FE3A-58A7-44D8-98AA-7AAB63C4D19A}"/>
    <dgm:cxn modelId="{0B6EFC84-8C20-4507-8962-A027DAA7E451}" type="presParOf" srcId="{DC112B5A-7CC7-4FC0-9901-7DF1EE2945C4}" destId="{164514C8-2A13-4E91-BD7A-A14CF5D2FFBF}" srcOrd="0" destOrd="0" presId="urn:microsoft.com/office/officeart/2005/8/layout/vList3"/>
    <dgm:cxn modelId="{9099E8D0-D5AE-4B3E-8CAF-8C94B84D1780}" type="presParOf" srcId="{164514C8-2A13-4E91-BD7A-A14CF5D2FFBF}" destId="{16C6F164-FB3E-4110-893A-25DB92E266C4}" srcOrd="0" destOrd="0" presId="urn:microsoft.com/office/officeart/2005/8/layout/vList3"/>
    <dgm:cxn modelId="{80D4A2DF-7EEB-4B1E-AF8E-B1E487BEBA3E}" type="presParOf" srcId="{164514C8-2A13-4E91-BD7A-A14CF5D2FFBF}" destId="{C3809D99-47A7-4B66-B57D-C648085BECC3}" srcOrd="1" destOrd="0" presId="urn:microsoft.com/office/officeart/2005/8/layout/vList3"/>
    <dgm:cxn modelId="{575C2573-8217-40FF-B348-FEFA43BB3B3A}" type="presParOf" srcId="{DC112B5A-7CC7-4FC0-9901-7DF1EE2945C4}" destId="{07EB79D8-5CE2-4B53-826C-536B85325A72}" srcOrd="1" destOrd="0" presId="urn:microsoft.com/office/officeart/2005/8/layout/vList3"/>
    <dgm:cxn modelId="{65A6F4C2-3BAA-414F-B744-CA814D0FC530}" type="presParOf" srcId="{DC112B5A-7CC7-4FC0-9901-7DF1EE2945C4}" destId="{9DC5FC64-39B7-47AE-B813-24C9B3368E60}" srcOrd="2" destOrd="0" presId="urn:microsoft.com/office/officeart/2005/8/layout/vList3"/>
    <dgm:cxn modelId="{804582B0-9240-4E4F-AE1E-468B8DA6031E}" type="presParOf" srcId="{9DC5FC64-39B7-47AE-B813-24C9B3368E60}" destId="{1D13F615-18A4-4F74-96B5-F04AF42651F2}" srcOrd="0" destOrd="0" presId="urn:microsoft.com/office/officeart/2005/8/layout/vList3"/>
    <dgm:cxn modelId="{0DE8A61A-6895-4E99-88F4-F2CFEFCC296F}" type="presParOf" srcId="{9DC5FC64-39B7-47AE-B813-24C9B3368E60}" destId="{420FCD92-2847-4D3C-83BC-FDBDD24262A7}" srcOrd="1" destOrd="0" presId="urn:microsoft.com/office/officeart/2005/8/layout/vList3"/>
    <dgm:cxn modelId="{BB09E305-6669-48CE-BEC3-F827B9D00056}" type="presParOf" srcId="{DC112B5A-7CC7-4FC0-9901-7DF1EE2945C4}" destId="{A1C374F5-8809-4A9C-BD05-5C7AAF48C0E7}" srcOrd="3" destOrd="0" presId="urn:microsoft.com/office/officeart/2005/8/layout/vList3"/>
    <dgm:cxn modelId="{6C46D77F-971B-4819-B42F-C9D46B71A7CF}" type="presParOf" srcId="{DC112B5A-7CC7-4FC0-9901-7DF1EE2945C4}" destId="{CEF29A52-3CA8-4550-91F9-32A5AEECFF01}" srcOrd="4" destOrd="0" presId="urn:microsoft.com/office/officeart/2005/8/layout/vList3"/>
    <dgm:cxn modelId="{C8EAC2F9-1AB8-4DE8-A801-9C51560977D1}" type="presParOf" srcId="{CEF29A52-3CA8-4550-91F9-32A5AEECFF01}" destId="{9C7A64F2-D3B2-433D-B142-D070C03492F5}" srcOrd="0" destOrd="0" presId="urn:microsoft.com/office/officeart/2005/8/layout/vList3"/>
    <dgm:cxn modelId="{05E60A32-BC0E-49A8-B5E9-95B7778050FE}" type="presParOf" srcId="{CEF29A52-3CA8-4550-91F9-32A5AEECFF01}" destId="{3E634F02-23DF-4CA3-B741-1709820B52EC}" srcOrd="1" destOrd="0" presId="urn:microsoft.com/office/officeart/2005/8/layout/vList3"/>
    <dgm:cxn modelId="{D27AE16E-3316-4304-B4A8-C337A9024D35}" type="presParOf" srcId="{DC112B5A-7CC7-4FC0-9901-7DF1EE2945C4}" destId="{3576866A-42E9-4B4D-B0B7-6F27D4E8F947}" srcOrd="5" destOrd="0" presId="urn:microsoft.com/office/officeart/2005/8/layout/vList3"/>
    <dgm:cxn modelId="{B7DC7C08-5BB0-45DC-A663-CF750FF75D2F}" type="presParOf" srcId="{DC112B5A-7CC7-4FC0-9901-7DF1EE2945C4}" destId="{CABB8575-9886-41B0-83CA-2AA5BAE7BF0D}" srcOrd="6" destOrd="0" presId="urn:microsoft.com/office/officeart/2005/8/layout/vList3"/>
    <dgm:cxn modelId="{A9503D4E-E210-4BDB-812A-BA827A9531BD}" type="presParOf" srcId="{CABB8575-9886-41B0-83CA-2AA5BAE7BF0D}" destId="{98A9CDAA-EF2C-48B9-A656-5F6CF1C769FB}" srcOrd="0" destOrd="0" presId="urn:microsoft.com/office/officeart/2005/8/layout/vList3"/>
    <dgm:cxn modelId="{2494289C-B63A-4DC0-9965-614FCCD31FF1}" type="presParOf" srcId="{CABB8575-9886-41B0-83CA-2AA5BAE7BF0D}" destId="{25AD1041-EA40-4D1E-9229-AB1C94400259}" srcOrd="1" destOrd="0" presId="urn:microsoft.com/office/officeart/2005/8/layout/vList3"/>
    <dgm:cxn modelId="{9E65FE1F-6637-46E6-BC38-22CA20A2563E}" type="presParOf" srcId="{DC112B5A-7CC7-4FC0-9901-7DF1EE2945C4}" destId="{75F3FE67-982B-4285-B2BE-7FB2CBD1FDA4}" srcOrd="7" destOrd="0" presId="urn:microsoft.com/office/officeart/2005/8/layout/vList3"/>
    <dgm:cxn modelId="{8C920234-D839-48F7-86A7-CF42E58903CA}" type="presParOf" srcId="{DC112B5A-7CC7-4FC0-9901-7DF1EE2945C4}" destId="{BA6EC201-E5B7-457A-9491-362812C652F1}" srcOrd="8" destOrd="0" presId="urn:microsoft.com/office/officeart/2005/8/layout/vList3"/>
    <dgm:cxn modelId="{742DA334-79F1-4C5D-BE4A-272C8DA57970}" type="presParOf" srcId="{BA6EC201-E5B7-457A-9491-362812C652F1}" destId="{B46584E2-6225-4F0C-A290-66DD99BBF9C6}" srcOrd="0" destOrd="0" presId="urn:microsoft.com/office/officeart/2005/8/layout/vList3"/>
    <dgm:cxn modelId="{B707D3AA-9CEE-4947-B4C9-99CB713A37D0}" type="presParOf" srcId="{BA6EC201-E5B7-457A-9491-362812C652F1}" destId="{0BB1DF4E-E8AA-48D8-B34B-2DCD52EFABD7}" srcOrd="1" destOrd="0" presId="urn:microsoft.com/office/officeart/2005/8/layout/vList3"/>
    <dgm:cxn modelId="{50791094-5FE4-4E41-9D33-369E61F31897}" type="presParOf" srcId="{DC112B5A-7CC7-4FC0-9901-7DF1EE2945C4}" destId="{FB3935B3-E4C2-446F-A11B-8800E56FF6D2}" srcOrd="9" destOrd="0" presId="urn:microsoft.com/office/officeart/2005/8/layout/vList3"/>
    <dgm:cxn modelId="{DCCC5804-BBB8-462B-9785-FC4205B25099}" type="presParOf" srcId="{DC112B5A-7CC7-4FC0-9901-7DF1EE2945C4}" destId="{2440CBB4-0E2E-4CBA-8636-C6B2DA15FB30}" srcOrd="10" destOrd="0" presId="urn:microsoft.com/office/officeart/2005/8/layout/vList3"/>
    <dgm:cxn modelId="{A75B9400-40A3-4470-AFE3-60E81EE1740F}" type="presParOf" srcId="{2440CBB4-0E2E-4CBA-8636-C6B2DA15FB30}" destId="{865F5E08-7A22-4B69-B88A-AD3AA1930138}" srcOrd="0" destOrd="0" presId="urn:microsoft.com/office/officeart/2005/8/layout/vList3"/>
    <dgm:cxn modelId="{04CE1FAC-7348-45AF-8B65-4E1874999179}" type="presParOf" srcId="{2440CBB4-0E2E-4CBA-8636-C6B2DA15FB30}" destId="{A709F800-41CD-460E-9492-A529B68387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F0DA1C-3D37-42F1-94B3-9F8521C1395A}" type="doc">
      <dgm:prSet loTypeId="urn:microsoft.com/office/officeart/2005/8/layout/hList6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E212F01D-7A44-406B-B942-ECB92996AEA7}">
      <dgm:prSet/>
      <dgm:spPr/>
      <dgm:t>
        <a:bodyPr/>
        <a:lstStyle/>
        <a:p>
          <a:pPr rtl="0"/>
          <a:r>
            <a:rPr lang="en-US"/>
            <a:t>Increase statistical power</a:t>
          </a:r>
        </a:p>
      </dgm:t>
    </dgm:pt>
    <dgm:pt modelId="{B5AB3D6B-7B5E-4009-AE11-EE55C681159A}" type="parTrans" cxnId="{2778A70F-E531-46CA-8086-A0277FC90AFE}">
      <dgm:prSet/>
      <dgm:spPr/>
      <dgm:t>
        <a:bodyPr/>
        <a:lstStyle/>
        <a:p>
          <a:endParaRPr lang="en-US"/>
        </a:p>
      </dgm:t>
    </dgm:pt>
    <dgm:pt modelId="{DF7F2E8C-F9AA-43A8-9405-F8A36B216145}" type="sibTrans" cxnId="{2778A70F-E531-46CA-8086-A0277FC90AFE}">
      <dgm:prSet/>
      <dgm:spPr/>
      <dgm:t>
        <a:bodyPr/>
        <a:lstStyle/>
        <a:p>
          <a:endParaRPr lang="en-US"/>
        </a:p>
      </dgm:t>
    </dgm:pt>
    <dgm:pt modelId="{F41C41BA-98AC-448D-90F5-62FC20D6488D}">
      <dgm:prSet/>
      <dgm:spPr/>
      <dgm:t>
        <a:bodyPr/>
        <a:lstStyle/>
        <a:p>
          <a:pPr rtl="0"/>
          <a:r>
            <a:rPr lang="en-US"/>
            <a:t>Reduce false-negative associations</a:t>
          </a:r>
        </a:p>
      </dgm:t>
    </dgm:pt>
    <dgm:pt modelId="{3ADE275F-C9CE-4005-BFBD-A06AD14E01ED}" type="parTrans" cxnId="{9BA8E379-A0B0-4006-B196-E93AA8947B7D}">
      <dgm:prSet/>
      <dgm:spPr/>
      <dgm:t>
        <a:bodyPr/>
        <a:lstStyle/>
        <a:p>
          <a:endParaRPr lang="en-US"/>
        </a:p>
      </dgm:t>
    </dgm:pt>
    <dgm:pt modelId="{A1B465D1-CBCB-4C89-A213-A4BD2BCF4157}" type="sibTrans" cxnId="{9BA8E379-A0B0-4006-B196-E93AA8947B7D}">
      <dgm:prSet/>
      <dgm:spPr/>
      <dgm:t>
        <a:bodyPr/>
        <a:lstStyle/>
        <a:p>
          <a:endParaRPr lang="en-US"/>
        </a:p>
      </dgm:t>
    </dgm:pt>
    <dgm:pt modelId="{8BAD010D-5329-473F-970D-050DB58EE1C6}">
      <dgm:prSet/>
      <dgm:spPr/>
      <dgm:t>
        <a:bodyPr/>
        <a:lstStyle/>
        <a:p>
          <a:pPr rtl="0"/>
          <a:r>
            <a:rPr lang="en-US" dirty="0"/>
            <a:t>Increased precision of estimated variance</a:t>
          </a:r>
        </a:p>
      </dgm:t>
    </dgm:pt>
    <dgm:pt modelId="{22ED1743-34BE-4F0D-80A7-E5529034BCD7}" type="parTrans" cxnId="{CD57C2A0-57E2-4774-8766-3B8AA83A8FBA}">
      <dgm:prSet/>
      <dgm:spPr/>
      <dgm:t>
        <a:bodyPr/>
        <a:lstStyle/>
        <a:p>
          <a:endParaRPr lang="en-US"/>
        </a:p>
      </dgm:t>
    </dgm:pt>
    <dgm:pt modelId="{A6FB39DF-7358-49F8-9DF5-34C44AE6013B}" type="sibTrans" cxnId="{CD57C2A0-57E2-4774-8766-3B8AA83A8FBA}">
      <dgm:prSet/>
      <dgm:spPr/>
      <dgm:t>
        <a:bodyPr/>
        <a:lstStyle/>
        <a:p>
          <a:endParaRPr lang="en-US"/>
        </a:p>
      </dgm:t>
    </dgm:pt>
    <dgm:pt modelId="{2E121857-51F8-48ED-8B4F-898E7C3646E9}">
      <dgm:prSet/>
      <dgm:spPr/>
      <dgm:t>
        <a:bodyPr/>
        <a:lstStyle/>
        <a:p>
          <a:pPr rtl="0"/>
          <a:r>
            <a:rPr lang="en-US"/>
            <a:t>Account for missing heritability</a:t>
          </a:r>
        </a:p>
      </dgm:t>
    </dgm:pt>
    <dgm:pt modelId="{F8BB1AF0-6A75-46D4-B709-835E62B2707B}" type="parTrans" cxnId="{5087CDA4-FFBB-4F15-BF12-03CDE1DF3D66}">
      <dgm:prSet/>
      <dgm:spPr/>
      <dgm:t>
        <a:bodyPr/>
        <a:lstStyle/>
        <a:p>
          <a:endParaRPr lang="en-US"/>
        </a:p>
      </dgm:t>
    </dgm:pt>
    <dgm:pt modelId="{06BFBD7D-2445-4EE2-B30C-A82E0B3F3147}" type="sibTrans" cxnId="{5087CDA4-FFBB-4F15-BF12-03CDE1DF3D66}">
      <dgm:prSet/>
      <dgm:spPr/>
      <dgm:t>
        <a:bodyPr/>
        <a:lstStyle/>
        <a:p>
          <a:endParaRPr lang="en-US"/>
        </a:p>
      </dgm:t>
    </dgm:pt>
    <dgm:pt modelId="{9A83D155-972C-4759-B848-C913A14E1FE8}">
      <dgm:prSet/>
      <dgm:spPr/>
      <dgm:t>
        <a:bodyPr/>
        <a:lstStyle/>
        <a:p>
          <a:pPr rtl="0"/>
          <a:r>
            <a:rPr lang="en-US"/>
            <a:t>Facilitate detection of rare variants</a:t>
          </a:r>
        </a:p>
      </dgm:t>
    </dgm:pt>
    <dgm:pt modelId="{AA459914-F54D-4DC8-B87E-985ED1B3CC6A}" type="parTrans" cxnId="{4C8DF3FC-4B54-4AD6-89A8-7D89EFA6F895}">
      <dgm:prSet/>
      <dgm:spPr/>
      <dgm:t>
        <a:bodyPr/>
        <a:lstStyle/>
        <a:p>
          <a:endParaRPr lang="en-US"/>
        </a:p>
      </dgm:t>
    </dgm:pt>
    <dgm:pt modelId="{7681A292-D4DD-4639-9B10-686E2BD3845A}" type="sibTrans" cxnId="{4C8DF3FC-4B54-4AD6-89A8-7D89EFA6F895}">
      <dgm:prSet/>
      <dgm:spPr/>
      <dgm:t>
        <a:bodyPr/>
        <a:lstStyle/>
        <a:p>
          <a:endParaRPr lang="en-US"/>
        </a:p>
      </dgm:t>
    </dgm:pt>
    <dgm:pt modelId="{F368E383-0A3F-4498-B0E1-152F8865E224}" type="pres">
      <dgm:prSet presAssocID="{03F0DA1C-3D37-42F1-94B3-9F8521C1395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751CD7-F5B1-4EC9-B4C4-E90CC8C4BBFD}" type="pres">
      <dgm:prSet presAssocID="{E212F01D-7A44-406B-B942-ECB92996AEA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7634E-1AA7-4342-8C20-54F84A7A665D}" type="pres">
      <dgm:prSet presAssocID="{DF7F2E8C-F9AA-43A8-9405-F8A36B216145}" presName="sibTrans" presStyleCnt="0"/>
      <dgm:spPr/>
    </dgm:pt>
    <dgm:pt modelId="{91876064-88A0-4D1B-BDFE-6F510663595D}" type="pres">
      <dgm:prSet presAssocID="{F41C41BA-98AC-448D-90F5-62FC20D6488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3C7CF-55DD-4444-B8AF-B0A2EF768A8F}" type="pres">
      <dgm:prSet presAssocID="{A1B465D1-CBCB-4C89-A213-A4BD2BCF4157}" presName="sibTrans" presStyleCnt="0"/>
      <dgm:spPr/>
    </dgm:pt>
    <dgm:pt modelId="{5443E0C3-60D1-48E3-8E64-E523238E3A2B}" type="pres">
      <dgm:prSet presAssocID="{8BAD010D-5329-473F-970D-050DB58EE1C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78FCB-0F97-4FA7-800F-E3E3046B2B44}" type="pres">
      <dgm:prSet presAssocID="{A6FB39DF-7358-49F8-9DF5-34C44AE6013B}" presName="sibTrans" presStyleCnt="0"/>
      <dgm:spPr/>
    </dgm:pt>
    <dgm:pt modelId="{9A6B5113-58E0-4CAC-8E6A-0F7591E46831}" type="pres">
      <dgm:prSet presAssocID="{2E121857-51F8-48ED-8B4F-898E7C3646E9}" presName="node" presStyleLbl="node1" presStyleIdx="3" presStyleCnt="5" custLinFactNeighborY="-2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095F37-0F71-4D14-92B3-A657E307FF2A}" type="pres">
      <dgm:prSet presAssocID="{06BFBD7D-2445-4EE2-B30C-A82E0B3F3147}" presName="sibTrans" presStyleCnt="0"/>
      <dgm:spPr/>
    </dgm:pt>
    <dgm:pt modelId="{C57C0733-2BAB-40C3-A836-A6EA868298E3}" type="pres">
      <dgm:prSet presAssocID="{9A83D155-972C-4759-B848-C913A14E1FE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A8E379-A0B0-4006-B196-E93AA8947B7D}" srcId="{03F0DA1C-3D37-42F1-94B3-9F8521C1395A}" destId="{F41C41BA-98AC-448D-90F5-62FC20D6488D}" srcOrd="1" destOrd="0" parTransId="{3ADE275F-C9CE-4005-BFBD-A06AD14E01ED}" sibTransId="{A1B465D1-CBCB-4C89-A213-A4BD2BCF4157}"/>
    <dgm:cxn modelId="{2778A70F-E531-46CA-8086-A0277FC90AFE}" srcId="{03F0DA1C-3D37-42F1-94B3-9F8521C1395A}" destId="{E212F01D-7A44-406B-B942-ECB92996AEA7}" srcOrd="0" destOrd="0" parTransId="{B5AB3D6B-7B5E-4009-AE11-EE55C681159A}" sibTransId="{DF7F2E8C-F9AA-43A8-9405-F8A36B216145}"/>
    <dgm:cxn modelId="{4C8DF3FC-4B54-4AD6-89A8-7D89EFA6F895}" srcId="{03F0DA1C-3D37-42F1-94B3-9F8521C1395A}" destId="{9A83D155-972C-4759-B848-C913A14E1FE8}" srcOrd="4" destOrd="0" parTransId="{AA459914-F54D-4DC8-B87E-985ED1B3CC6A}" sibTransId="{7681A292-D4DD-4639-9B10-686E2BD3845A}"/>
    <dgm:cxn modelId="{CD57C2A0-57E2-4774-8766-3B8AA83A8FBA}" srcId="{03F0DA1C-3D37-42F1-94B3-9F8521C1395A}" destId="{8BAD010D-5329-473F-970D-050DB58EE1C6}" srcOrd="2" destOrd="0" parTransId="{22ED1743-34BE-4F0D-80A7-E5529034BCD7}" sibTransId="{A6FB39DF-7358-49F8-9DF5-34C44AE6013B}"/>
    <dgm:cxn modelId="{066C903D-13D2-4FDC-B7DD-DD34B682BC4A}" type="presOf" srcId="{E212F01D-7A44-406B-B942-ECB92996AEA7}" destId="{58751CD7-F5B1-4EC9-B4C4-E90CC8C4BBFD}" srcOrd="0" destOrd="0" presId="urn:microsoft.com/office/officeart/2005/8/layout/hList6"/>
    <dgm:cxn modelId="{99526182-A326-4C7E-B166-3311B076DE19}" type="presOf" srcId="{F41C41BA-98AC-448D-90F5-62FC20D6488D}" destId="{91876064-88A0-4D1B-BDFE-6F510663595D}" srcOrd="0" destOrd="0" presId="urn:microsoft.com/office/officeart/2005/8/layout/hList6"/>
    <dgm:cxn modelId="{8A421EC6-A802-4456-A7D0-C0A7842B6E9B}" type="presOf" srcId="{03F0DA1C-3D37-42F1-94B3-9F8521C1395A}" destId="{F368E383-0A3F-4498-B0E1-152F8865E224}" srcOrd="0" destOrd="0" presId="urn:microsoft.com/office/officeart/2005/8/layout/hList6"/>
    <dgm:cxn modelId="{45F58E12-7F09-458A-9386-59EDA7F07F16}" type="presOf" srcId="{8BAD010D-5329-473F-970D-050DB58EE1C6}" destId="{5443E0C3-60D1-48E3-8E64-E523238E3A2B}" srcOrd="0" destOrd="0" presId="urn:microsoft.com/office/officeart/2005/8/layout/hList6"/>
    <dgm:cxn modelId="{53CDDD41-9014-442F-8F1C-28EDB625CD51}" type="presOf" srcId="{2E121857-51F8-48ED-8B4F-898E7C3646E9}" destId="{9A6B5113-58E0-4CAC-8E6A-0F7591E46831}" srcOrd="0" destOrd="0" presId="urn:microsoft.com/office/officeart/2005/8/layout/hList6"/>
    <dgm:cxn modelId="{F154934D-108D-4643-8045-5A7177C9424C}" type="presOf" srcId="{9A83D155-972C-4759-B848-C913A14E1FE8}" destId="{C57C0733-2BAB-40C3-A836-A6EA868298E3}" srcOrd="0" destOrd="0" presId="urn:microsoft.com/office/officeart/2005/8/layout/hList6"/>
    <dgm:cxn modelId="{5087CDA4-FFBB-4F15-BF12-03CDE1DF3D66}" srcId="{03F0DA1C-3D37-42F1-94B3-9F8521C1395A}" destId="{2E121857-51F8-48ED-8B4F-898E7C3646E9}" srcOrd="3" destOrd="0" parTransId="{F8BB1AF0-6A75-46D4-B709-835E62B2707B}" sibTransId="{06BFBD7D-2445-4EE2-B30C-A82E0B3F3147}"/>
    <dgm:cxn modelId="{47E1CF7D-3C6C-453D-B29E-BB8A8FBC1182}" type="presParOf" srcId="{F368E383-0A3F-4498-B0E1-152F8865E224}" destId="{58751CD7-F5B1-4EC9-B4C4-E90CC8C4BBFD}" srcOrd="0" destOrd="0" presId="urn:microsoft.com/office/officeart/2005/8/layout/hList6"/>
    <dgm:cxn modelId="{8900B315-D6C3-4E8E-A903-926AA5ED7F72}" type="presParOf" srcId="{F368E383-0A3F-4498-B0E1-152F8865E224}" destId="{7FC7634E-1AA7-4342-8C20-54F84A7A665D}" srcOrd="1" destOrd="0" presId="urn:microsoft.com/office/officeart/2005/8/layout/hList6"/>
    <dgm:cxn modelId="{5F3693D9-BE74-4285-AD13-E2D0440AD51E}" type="presParOf" srcId="{F368E383-0A3F-4498-B0E1-152F8865E224}" destId="{91876064-88A0-4D1B-BDFE-6F510663595D}" srcOrd="2" destOrd="0" presId="urn:microsoft.com/office/officeart/2005/8/layout/hList6"/>
    <dgm:cxn modelId="{765BC902-3869-474B-9D16-DC3D88202DAD}" type="presParOf" srcId="{F368E383-0A3F-4498-B0E1-152F8865E224}" destId="{F923C7CF-55DD-4444-B8AF-B0A2EF768A8F}" srcOrd="3" destOrd="0" presId="urn:microsoft.com/office/officeart/2005/8/layout/hList6"/>
    <dgm:cxn modelId="{3D7B55B3-8D73-4D98-9DE7-F1EA5C97FB0C}" type="presParOf" srcId="{F368E383-0A3F-4498-B0E1-152F8865E224}" destId="{5443E0C3-60D1-48E3-8E64-E523238E3A2B}" srcOrd="4" destOrd="0" presId="urn:microsoft.com/office/officeart/2005/8/layout/hList6"/>
    <dgm:cxn modelId="{DA9A379F-53D0-4131-9034-451A1BB3B788}" type="presParOf" srcId="{F368E383-0A3F-4498-B0E1-152F8865E224}" destId="{9D878FCB-0F97-4FA7-800F-E3E3046B2B44}" srcOrd="5" destOrd="0" presId="urn:microsoft.com/office/officeart/2005/8/layout/hList6"/>
    <dgm:cxn modelId="{18142742-825F-470C-A425-CB7204B86CE0}" type="presParOf" srcId="{F368E383-0A3F-4498-B0E1-152F8865E224}" destId="{9A6B5113-58E0-4CAC-8E6A-0F7591E46831}" srcOrd="6" destOrd="0" presId="urn:microsoft.com/office/officeart/2005/8/layout/hList6"/>
    <dgm:cxn modelId="{8806F77A-71A0-4434-B8E7-7DBC6AD8F4BB}" type="presParOf" srcId="{F368E383-0A3F-4498-B0E1-152F8865E224}" destId="{33095F37-0F71-4D14-92B3-A657E307FF2A}" srcOrd="7" destOrd="0" presId="urn:microsoft.com/office/officeart/2005/8/layout/hList6"/>
    <dgm:cxn modelId="{2ACD0968-D077-4200-9E6F-BA7B159AD77B}" type="presParOf" srcId="{F368E383-0A3F-4498-B0E1-152F8865E224}" destId="{C57C0733-2BAB-40C3-A836-A6EA868298E3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E3D6A7-551A-4A90-8086-7EA3EFC1365E}" type="doc">
      <dgm:prSet loTypeId="urn:microsoft.com/office/officeart/2005/8/layout/hProcess9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C5F111-14BB-4402-A08C-F186393AD3E5}">
      <dgm:prSet custT="1"/>
      <dgm:spPr/>
      <dgm:t>
        <a:bodyPr/>
        <a:lstStyle/>
        <a:p>
          <a:pPr rtl="0"/>
          <a:r>
            <a:rPr lang="en-US" sz="2800" b="1" dirty="0"/>
            <a:t>What can we gain from genotype imputation in tomato?</a:t>
          </a:r>
          <a:endParaRPr lang="en-US" sz="2800" dirty="0"/>
        </a:p>
      </dgm:t>
    </dgm:pt>
    <dgm:pt modelId="{DCA57149-2F42-45D5-AEF4-244752E73230}" type="parTrans" cxnId="{1AA458E6-3F36-4DE5-8E1E-411253419572}">
      <dgm:prSet/>
      <dgm:spPr/>
      <dgm:t>
        <a:bodyPr/>
        <a:lstStyle/>
        <a:p>
          <a:endParaRPr lang="en-US"/>
        </a:p>
      </dgm:t>
    </dgm:pt>
    <dgm:pt modelId="{EF7D909C-0579-4116-996C-C38411D7CEEA}" type="sibTrans" cxnId="{1AA458E6-3F36-4DE5-8E1E-411253419572}">
      <dgm:prSet/>
      <dgm:spPr/>
      <dgm:t>
        <a:bodyPr/>
        <a:lstStyle/>
        <a:p>
          <a:endParaRPr lang="en-US"/>
        </a:p>
      </dgm:t>
    </dgm:pt>
    <dgm:pt modelId="{CED0BB1E-EB10-40F3-AB43-BA3B657DAF4D}">
      <dgm:prSet custT="1"/>
      <dgm:spPr/>
      <dgm:t>
        <a:bodyPr/>
        <a:lstStyle/>
        <a:p>
          <a:pPr rtl="0"/>
          <a:r>
            <a:rPr lang="en-US" sz="2800" b="1" dirty="0"/>
            <a:t>Will imputation-driven GWASs have a better performance?</a:t>
          </a:r>
          <a:endParaRPr lang="en-US" sz="2800" dirty="0"/>
        </a:p>
      </dgm:t>
    </dgm:pt>
    <dgm:pt modelId="{FD2D0344-2640-4BD3-B3E5-86E61D6BBE61}" type="parTrans" cxnId="{00348D42-B6D3-43F0-B998-41F3115FD2AB}">
      <dgm:prSet/>
      <dgm:spPr/>
      <dgm:t>
        <a:bodyPr/>
        <a:lstStyle/>
        <a:p>
          <a:endParaRPr lang="en-US"/>
        </a:p>
      </dgm:t>
    </dgm:pt>
    <dgm:pt modelId="{3EB8BC05-54F1-4560-9489-81D028DBDD7C}" type="sibTrans" cxnId="{00348D42-B6D3-43F0-B998-41F3115FD2AB}">
      <dgm:prSet/>
      <dgm:spPr/>
      <dgm:t>
        <a:bodyPr/>
        <a:lstStyle/>
        <a:p>
          <a:endParaRPr lang="en-US"/>
        </a:p>
      </dgm:t>
    </dgm:pt>
    <dgm:pt modelId="{52B0B461-3AFE-4A21-BEE2-FA4EDA39B403}">
      <dgm:prSet/>
      <dgm:spPr/>
      <dgm:t>
        <a:bodyPr/>
        <a:lstStyle/>
        <a:p>
          <a:pPr rtl="0"/>
          <a:r>
            <a:rPr lang="en-US" b="1" dirty="0"/>
            <a:t>What is the benefit of conducting a meta-analysis of GWASs in tomato?</a:t>
          </a:r>
          <a:endParaRPr lang="en-US" dirty="0"/>
        </a:p>
      </dgm:t>
    </dgm:pt>
    <dgm:pt modelId="{D7C27F05-DEA0-4D27-A62D-7DA5D786F354}" type="parTrans" cxnId="{0B179874-7161-463C-B678-0EE6F93FEADE}">
      <dgm:prSet/>
      <dgm:spPr/>
      <dgm:t>
        <a:bodyPr/>
        <a:lstStyle/>
        <a:p>
          <a:endParaRPr lang="en-US"/>
        </a:p>
      </dgm:t>
    </dgm:pt>
    <dgm:pt modelId="{AC7D310D-7664-44B6-903E-BF8A4DE5D893}" type="sibTrans" cxnId="{0B179874-7161-463C-B678-0EE6F93FEADE}">
      <dgm:prSet/>
      <dgm:spPr/>
      <dgm:t>
        <a:bodyPr/>
        <a:lstStyle/>
        <a:p>
          <a:endParaRPr lang="en-US"/>
        </a:p>
      </dgm:t>
    </dgm:pt>
    <dgm:pt modelId="{F551D82B-2605-49F5-9467-6D4EF23C0C3D}" type="pres">
      <dgm:prSet presAssocID="{CAE3D6A7-551A-4A90-8086-7EA3EFC1365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CB793-073B-45CD-928D-81C325F35084}" type="pres">
      <dgm:prSet presAssocID="{CAE3D6A7-551A-4A90-8086-7EA3EFC1365E}" presName="arrow" presStyleLbl="bgShp" presStyleIdx="0" presStyleCnt="1" custScaleX="117647" custScaleY="100000" custLinFactNeighborX="702" custLinFactNeighborY="2454"/>
      <dgm:spPr/>
    </dgm:pt>
    <dgm:pt modelId="{24D1F7CD-5CC7-4A2F-9A7F-141F9569A234}" type="pres">
      <dgm:prSet presAssocID="{CAE3D6A7-551A-4A90-8086-7EA3EFC1365E}" presName="linearProcess" presStyleCnt="0"/>
      <dgm:spPr/>
    </dgm:pt>
    <dgm:pt modelId="{16CE8E76-8F0A-4B32-A26E-F1D741F42B7F}" type="pres">
      <dgm:prSet presAssocID="{C1C5F111-14BB-4402-A08C-F186393AD3E5}" presName="textNode" presStyleLbl="node1" presStyleIdx="0" presStyleCnt="3" custLinFactNeighborX="49752" custLinFactNeighborY="-2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2CC05-6399-4974-86E9-6762A560A06C}" type="pres">
      <dgm:prSet presAssocID="{EF7D909C-0579-4116-996C-C38411D7CEEA}" presName="sibTrans" presStyleCnt="0"/>
      <dgm:spPr/>
    </dgm:pt>
    <dgm:pt modelId="{D30DDB70-1CD1-4F39-9F4F-795CA9A9AEAD}" type="pres">
      <dgm:prSet presAssocID="{CED0BB1E-EB10-40F3-AB43-BA3B657DAF4D}" presName="textNode" presStyleLbl="node1" presStyleIdx="1" presStyleCnt="3" custLinFactNeighborX="50406" custLinFactNeighborY="-2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4B6E62-0945-4DEE-8234-891FA208A211}" type="pres">
      <dgm:prSet presAssocID="{3EB8BC05-54F1-4560-9489-81D028DBDD7C}" presName="sibTrans" presStyleCnt="0"/>
      <dgm:spPr/>
    </dgm:pt>
    <dgm:pt modelId="{81710098-5570-41A3-9A97-6FFA57C8D93F}" type="pres">
      <dgm:prSet presAssocID="{52B0B461-3AFE-4A21-BEE2-FA4EDA39B403}" presName="textNode" presStyleLbl="node1" presStyleIdx="2" presStyleCnt="3" custLinFactNeighborX="50406" custLinFactNeighborY="-2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84D759-F255-47EC-9095-4F68E1238BA0}" type="presOf" srcId="{52B0B461-3AFE-4A21-BEE2-FA4EDA39B403}" destId="{81710098-5570-41A3-9A97-6FFA57C8D93F}" srcOrd="0" destOrd="0" presId="urn:microsoft.com/office/officeart/2005/8/layout/hProcess9"/>
    <dgm:cxn modelId="{1AA458E6-3F36-4DE5-8E1E-411253419572}" srcId="{CAE3D6A7-551A-4A90-8086-7EA3EFC1365E}" destId="{C1C5F111-14BB-4402-A08C-F186393AD3E5}" srcOrd="0" destOrd="0" parTransId="{DCA57149-2F42-45D5-AEF4-244752E73230}" sibTransId="{EF7D909C-0579-4116-996C-C38411D7CEEA}"/>
    <dgm:cxn modelId="{0B179874-7161-463C-B678-0EE6F93FEADE}" srcId="{CAE3D6A7-551A-4A90-8086-7EA3EFC1365E}" destId="{52B0B461-3AFE-4A21-BEE2-FA4EDA39B403}" srcOrd="2" destOrd="0" parTransId="{D7C27F05-DEA0-4D27-A62D-7DA5D786F354}" sibTransId="{AC7D310D-7664-44B6-903E-BF8A4DE5D893}"/>
    <dgm:cxn modelId="{50118274-5801-49E4-9C4D-48FD4069DAF5}" type="presOf" srcId="{C1C5F111-14BB-4402-A08C-F186393AD3E5}" destId="{16CE8E76-8F0A-4B32-A26E-F1D741F42B7F}" srcOrd="0" destOrd="0" presId="urn:microsoft.com/office/officeart/2005/8/layout/hProcess9"/>
    <dgm:cxn modelId="{C1D475E6-9546-4561-A003-B0862B338D43}" type="presOf" srcId="{CED0BB1E-EB10-40F3-AB43-BA3B657DAF4D}" destId="{D30DDB70-1CD1-4F39-9F4F-795CA9A9AEAD}" srcOrd="0" destOrd="0" presId="urn:microsoft.com/office/officeart/2005/8/layout/hProcess9"/>
    <dgm:cxn modelId="{06029C33-AE39-45CC-A0D3-3EBAEC3C6877}" type="presOf" srcId="{CAE3D6A7-551A-4A90-8086-7EA3EFC1365E}" destId="{F551D82B-2605-49F5-9467-6D4EF23C0C3D}" srcOrd="0" destOrd="0" presId="urn:microsoft.com/office/officeart/2005/8/layout/hProcess9"/>
    <dgm:cxn modelId="{00348D42-B6D3-43F0-B998-41F3115FD2AB}" srcId="{CAE3D6A7-551A-4A90-8086-7EA3EFC1365E}" destId="{CED0BB1E-EB10-40F3-AB43-BA3B657DAF4D}" srcOrd="1" destOrd="0" parTransId="{FD2D0344-2640-4BD3-B3E5-86E61D6BBE61}" sibTransId="{3EB8BC05-54F1-4560-9489-81D028DBDD7C}"/>
    <dgm:cxn modelId="{825EA730-72D8-4394-842A-53E7286C2A0A}" type="presParOf" srcId="{F551D82B-2605-49F5-9467-6D4EF23C0C3D}" destId="{696CB793-073B-45CD-928D-81C325F35084}" srcOrd="0" destOrd="0" presId="urn:microsoft.com/office/officeart/2005/8/layout/hProcess9"/>
    <dgm:cxn modelId="{5D506700-9851-43CE-85BD-B2E34852F136}" type="presParOf" srcId="{F551D82B-2605-49F5-9467-6D4EF23C0C3D}" destId="{24D1F7CD-5CC7-4A2F-9A7F-141F9569A234}" srcOrd="1" destOrd="0" presId="urn:microsoft.com/office/officeart/2005/8/layout/hProcess9"/>
    <dgm:cxn modelId="{10A7FBD8-6FC1-45A6-AD5E-3B164D17178F}" type="presParOf" srcId="{24D1F7CD-5CC7-4A2F-9A7F-141F9569A234}" destId="{16CE8E76-8F0A-4B32-A26E-F1D741F42B7F}" srcOrd="0" destOrd="0" presId="urn:microsoft.com/office/officeart/2005/8/layout/hProcess9"/>
    <dgm:cxn modelId="{B3060924-03B5-49C5-831F-B503FA52C2A7}" type="presParOf" srcId="{24D1F7CD-5CC7-4A2F-9A7F-141F9569A234}" destId="{49C2CC05-6399-4974-86E9-6762A560A06C}" srcOrd="1" destOrd="0" presId="urn:microsoft.com/office/officeart/2005/8/layout/hProcess9"/>
    <dgm:cxn modelId="{CCB5EECA-52D9-4F84-8D42-DFF3D73A7907}" type="presParOf" srcId="{24D1F7CD-5CC7-4A2F-9A7F-141F9569A234}" destId="{D30DDB70-1CD1-4F39-9F4F-795CA9A9AEAD}" srcOrd="2" destOrd="0" presId="urn:microsoft.com/office/officeart/2005/8/layout/hProcess9"/>
    <dgm:cxn modelId="{6AE35848-C69D-4587-9743-3F61093E39E6}" type="presParOf" srcId="{24D1F7CD-5CC7-4A2F-9A7F-141F9569A234}" destId="{A94B6E62-0945-4DEE-8234-891FA208A211}" srcOrd="3" destOrd="0" presId="urn:microsoft.com/office/officeart/2005/8/layout/hProcess9"/>
    <dgm:cxn modelId="{FA1EF8F3-0821-480D-911E-AC52698B874D}" type="presParOf" srcId="{24D1F7CD-5CC7-4A2F-9A7F-141F9569A234}" destId="{81710098-5570-41A3-9A97-6FFA57C8D93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E3D6A7-551A-4A90-8086-7EA3EFC1365E}" type="doc">
      <dgm:prSet loTypeId="urn:microsoft.com/office/officeart/2005/8/layout/hProcess9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C5F111-14BB-4402-A08C-F186393AD3E5}">
      <dgm:prSet custT="1"/>
      <dgm:spPr/>
      <dgm:t>
        <a:bodyPr/>
        <a:lstStyle/>
        <a:p>
          <a:pPr rtl="0"/>
          <a:r>
            <a:rPr lang="en-US" sz="2400" b="1" dirty="0"/>
            <a:t>YES!!!</a:t>
          </a:r>
        </a:p>
        <a:p>
          <a:pPr rtl="0"/>
          <a:r>
            <a:rPr lang="en-US" sz="2400" b="1" dirty="0"/>
            <a:t>Imputation works and can greatly increase the density of SNPs in high quality!</a:t>
          </a:r>
        </a:p>
      </dgm:t>
    </dgm:pt>
    <dgm:pt modelId="{DCA57149-2F42-45D5-AEF4-244752E73230}" type="parTrans" cxnId="{1AA458E6-3F36-4DE5-8E1E-411253419572}">
      <dgm:prSet/>
      <dgm:spPr/>
      <dgm:t>
        <a:bodyPr/>
        <a:lstStyle/>
        <a:p>
          <a:endParaRPr lang="en-US"/>
        </a:p>
      </dgm:t>
    </dgm:pt>
    <dgm:pt modelId="{EF7D909C-0579-4116-996C-C38411D7CEEA}" type="sibTrans" cxnId="{1AA458E6-3F36-4DE5-8E1E-411253419572}">
      <dgm:prSet/>
      <dgm:spPr/>
      <dgm:t>
        <a:bodyPr/>
        <a:lstStyle/>
        <a:p>
          <a:endParaRPr lang="en-US"/>
        </a:p>
      </dgm:t>
    </dgm:pt>
    <dgm:pt modelId="{CED0BB1E-EB10-40F3-AB43-BA3B657DAF4D}">
      <dgm:prSet custT="1"/>
      <dgm:spPr/>
      <dgm:t>
        <a:bodyPr/>
        <a:lstStyle/>
        <a:p>
          <a:pPr rtl="0"/>
          <a:r>
            <a:rPr lang="en-US" sz="2400" b="1" dirty="0"/>
            <a:t>YES!</a:t>
          </a:r>
        </a:p>
        <a:p>
          <a:pPr rtl="0"/>
          <a:r>
            <a:rPr lang="en-US" sz="2400" b="1" dirty="0"/>
            <a:t>Imputation-driven GWASs do  have a better performance, but limited!</a:t>
          </a:r>
        </a:p>
      </dgm:t>
    </dgm:pt>
    <dgm:pt modelId="{FD2D0344-2640-4BD3-B3E5-86E61D6BBE61}" type="parTrans" cxnId="{00348D42-B6D3-43F0-B998-41F3115FD2AB}">
      <dgm:prSet/>
      <dgm:spPr/>
      <dgm:t>
        <a:bodyPr/>
        <a:lstStyle/>
        <a:p>
          <a:endParaRPr lang="en-US"/>
        </a:p>
      </dgm:t>
    </dgm:pt>
    <dgm:pt modelId="{3EB8BC05-54F1-4560-9489-81D028DBDD7C}" type="sibTrans" cxnId="{00348D42-B6D3-43F0-B998-41F3115FD2AB}">
      <dgm:prSet/>
      <dgm:spPr/>
      <dgm:t>
        <a:bodyPr/>
        <a:lstStyle/>
        <a:p>
          <a:endParaRPr lang="en-US"/>
        </a:p>
      </dgm:t>
    </dgm:pt>
    <dgm:pt modelId="{52B0B461-3AFE-4A21-BEE2-FA4EDA39B403}">
      <dgm:prSet/>
      <dgm:spPr/>
      <dgm:t>
        <a:bodyPr/>
        <a:lstStyle/>
        <a:p>
          <a:pPr rtl="0"/>
          <a:r>
            <a:rPr lang="en-US" b="1" dirty="0"/>
            <a:t>YES!</a:t>
          </a:r>
        </a:p>
        <a:p>
          <a:pPr rtl="0"/>
          <a:r>
            <a:rPr lang="en-US" b="1" dirty="0"/>
            <a:t>Meta-analysis of GWASs can greatly promote our the identification of novel candidate genes</a:t>
          </a:r>
          <a:endParaRPr lang="en-US" dirty="0"/>
        </a:p>
      </dgm:t>
    </dgm:pt>
    <dgm:pt modelId="{D7C27F05-DEA0-4D27-A62D-7DA5D786F354}" type="parTrans" cxnId="{0B179874-7161-463C-B678-0EE6F93FEADE}">
      <dgm:prSet/>
      <dgm:spPr/>
      <dgm:t>
        <a:bodyPr/>
        <a:lstStyle/>
        <a:p>
          <a:endParaRPr lang="en-US"/>
        </a:p>
      </dgm:t>
    </dgm:pt>
    <dgm:pt modelId="{AC7D310D-7664-44B6-903E-BF8A4DE5D893}" type="sibTrans" cxnId="{0B179874-7161-463C-B678-0EE6F93FEADE}">
      <dgm:prSet/>
      <dgm:spPr/>
      <dgm:t>
        <a:bodyPr/>
        <a:lstStyle/>
        <a:p>
          <a:endParaRPr lang="en-US"/>
        </a:p>
      </dgm:t>
    </dgm:pt>
    <dgm:pt modelId="{F551D82B-2605-49F5-9467-6D4EF23C0C3D}" type="pres">
      <dgm:prSet presAssocID="{CAE3D6A7-551A-4A90-8086-7EA3EFC1365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CB793-073B-45CD-928D-81C325F35084}" type="pres">
      <dgm:prSet presAssocID="{CAE3D6A7-551A-4A90-8086-7EA3EFC1365E}" presName="arrow" presStyleLbl="bgShp" presStyleIdx="0" presStyleCnt="1" custScaleX="117647" custScaleY="100000" custLinFactNeighborX="702" custLinFactNeighborY="2454"/>
      <dgm:spPr/>
    </dgm:pt>
    <dgm:pt modelId="{24D1F7CD-5CC7-4A2F-9A7F-141F9569A234}" type="pres">
      <dgm:prSet presAssocID="{CAE3D6A7-551A-4A90-8086-7EA3EFC1365E}" presName="linearProcess" presStyleCnt="0"/>
      <dgm:spPr/>
    </dgm:pt>
    <dgm:pt modelId="{16CE8E76-8F0A-4B32-A26E-F1D741F42B7F}" type="pres">
      <dgm:prSet presAssocID="{C1C5F111-14BB-4402-A08C-F186393AD3E5}" presName="textNode" presStyleLbl="node1" presStyleIdx="0" presStyleCnt="3" custLinFactNeighborX="49752" custLinFactNeighborY="-2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2CC05-6399-4974-86E9-6762A560A06C}" type="pres">
      <dgm:prSet presAssocID="{EF7D909C-0579-4116-996C-C38411D7CEEA}" presName="sibTrans" presStyleCnt="0"/>
      <dgm:spPr/>
    </dgm:pt>
    <dgm:pt modelId="{D30DDB70-1CD1-4F39-9F4F-795CA9A9AEAD}" type="pres">
      <dgm:prSet presAssocID="{CED0BB1E-EB10-40F3-AB43-BA3B657DAF4D}" presName="textNode" presStyleLbl="node1" presStyleIdx="1" presStyleCnt="3" custLinFactNeighborX="50406" custLinFactNeighborY="-2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4B6E62-0945-4DEE-8234-891FA208A211}" type="pres">
      <dgm:prSet presAssocID="{3EB8BC05-54F1-4560-9489-81D028DBDD7C}" presName="sibTrans" presStyleCnt="0"/>
      <dgm:spPr/>
    </dgm:pt>
    <dgm:pt modelId="{81710098-5570-41A3-9A97-6FFA57C8D93F}" type="pres">
      <dgm:prSet presAssocID="{52B0B461-3AFE-4A21-BEE2-FA4EDA39B403}" presName="textNode" presStyleLbl="node1" presStyleIdx="2" presStyleCnt="3" custLinFactNeighborX="50406" custLinFactNeighborY="-2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A458E6-3F36-4DE5-8E1E-411253419572}" srcId="{CAE3D6A7-551A-4A90-8086-7EA3EFC1365E}" destId="{C1C5F111-14BB-4402-A08C-F186393AD3E5}" srcOrd="0" destOrd="0" parTransId="{DCA57149-2F42-45D5-AEF4-244752E73230}" sibTransId="{EF7D909C-0579-4116-996C-C38411D7CEEA}"/>
    <dgm:cxn modelId="{CC78E78D-B394-4F7A-AA11-D0E2AD5B2925}" type="presOf" srcId="{CAE3D6A7-551A-4A90-8086-7EA3EFC1365E}" destId="{F551D82B-2605-49F5-9467-6D4EF23C0C3D}" srcOrd="0" destOrd="0" presId="urn:microsoft.com/office/officeart/2005/8/layout/hProcess9"/>
    <dgm:cxn modelId="{9681FF82-6143-4518-8220-A7B587D33CC3}" type="presOf" srcId="{C1C5F111-14BB-4402-A08C-F186393AD3E5}" destId="{16CE8E76-8F0A-4B32-A26E-F1D741F42B7F}" srcOrd="0" destOrd="0" presId="urn:microsoft.com/office/officeart/2005/8/layout/hProcess9"/>
    <dgm:cxn modelId="{0B179874-7161-463C-B678-0EE6F93FEADE}" srcId="{CAE3D6A7-551A-4A90-8086-7EA3EFC1365E}" destId="{52B0B461-3AFE-4A21-BEE2-FA4EDA39B403}" srcOrd="2" destOrd="0" parTransId="{D7C27F05-DEA0-4D27-A62D-7DA5D786F354}" sibTransId="{AC7D310D-7664-44B6-903E-BF8A4DE5D893}"/>
    <dgm:cxn modelId="{7AD6FE4C-D6DA-41B5-B43C-6C4531BF8ADD}" type="presOf" srcId="{52B0B461-3AFE-4A21-BEE2-FA4EDA39B403}" destId="{81710098-5570-41A3-9A97-6FFA57C8D93F}" srcOrd="0" destOrd="0" presId="urn:microsoft.com/office/officeart/2005/8/layout/hProcess9"/>
    <dgm:cxn modelId="{0118FAD1-398A-42FD-B9BE-F03A1A988AB0}" type="presOf" srcId="{CED0BB1E-EB10-40F3-AB43-BA3B657DAF4D}" destId="{D30DDB70-1CD1-4F39-9F4F-795CA9A9AEAD}" srcOrd="0" destOrd="0" presId="urn:microsoft.com/office/officeart/2005/8/layout/hProcess9"/>
    <dgm:cxn modelId="{00348D42-B6D3-43F0-B998-41F3115FD2AB}" srcId="{CAE3D6A7-551A-4A90-8086-7EA3EFC1365E}" destId="{CED0BB1E-EB10-40F3-AB43-BA3B657DAF4D}" srcOrd="1" destOrd="0" parTransId="{FD2D0344-2640-4BD3-B3E5-86E61D6BBE61}" sibTransId="{3EB8BC05-54F1-4560-9489-81D028DBDD7C}"/>
    <dgm:cxn modelId="{F0F2F692-7BC8-4A73-B4F7-75C3FC5F2F07}" type="presParOf" srcId="{F551D82B-2605-49F5-9467-6D4EF23C0C3D}" destId="{696CB793-073B-45CD-928D-81C325F35084}" srcOrd="0" destOrd="0" presId="urn:microsoft.com/office/officeart/2005/8/layout/hProcess9"/>
    <dgm:cxn modelId="{9ADBEA3E-AECE-4B05-9DF7-BDEEB191D698}" type="presParOf" srcId="{F551D82B-2605-49F5-9467-6D4EF23C0C3D}" destId="{24D1F7CD-5CC7-4A2F-9A7F-141F9569A234}" srcOrd="1" destOrd="0" presId="urn:microsoft.com/office/officeart/2005/8/layout/hProcess9"/>
    <dgm:cxn modelId="{5EC3754F-1C93-4042-B45E-45AE60E5E755}" type="presParOf" srcId="{24D1F7CD-5CC7-4A2F-9A7F-141F9569A234}" destId="{16CE8E76-8F0A-4B32-A26E-F1D741F42B7F}" srcOrd="0" destOrd="0" presId="urn:microsoft.com/office/officeart/2005/8/layout/hProcess9"/>
    <dgm:cxn modelId="{84FCDEDA-F2F9-48CD-BC22-52CF9226D0BF}" type="presParOf" srcId="{24D1F7CD-5CC7-4A2F-9A7F-141F9569A234}" destId="{49C2CC05-6399-4974-86E9-6762A560A06C}" srcOrd="1" destOrd="0" presId="urn:microsoft.com/office/officeart/2005/8/layout/hProcess9"/>
    <dgm:cxn modelId="{DDA0642A-6A59-4779-B16A-E82FBD6E519D}" type="presParOf" srcId="{24D1F7CD-5CC7-4A2F-9A7F-141F9569A234}" destId="{D30DDB70-1CD1-4F39-9F4F-795CA9A9AEAD}" srcOrd="2" destOrd="0" presId="urn:microsoft.com/office/officeart/2005/8/layout/hProcess9"/>
    <dgm:cxn modelId="{E80A48E7-3478-4625-97F3-AE698DE45BAF}" type="presParOf" srcId="{24D1F7CD-5CC7-4A2F-9A7F-141F9569A234}" destId="{A94B6E62-0945-4DEE-8234-891FA208A211}" srcOrd="3" destOrd="0" presId="urn:microsoft.com/office/officeart/2005/8/layout/hProcess9"/>
    <dgm:cxn modelId="{707E7D17-1191-4FCE-961E-67C440F25A7E}" type="presParOf" srcId="{24D1F7CD-5CC7-4A2F-9A7F-141F9569A234}" destId="{81710098-5570-41A3-9A97-6FFA57C8D93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AE088F-F319-476E-B395-17620273931A}" type="doc">
      <dgm:prSet loTypeId="urn:microsoft.com/office/officeart/2005/8/layout/hProcess9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59B99ED-62A1-48CB-9116-A1AE22992109}">
      <dgm:prSet/>
      <dgm:spPr/>
      <dgm:t>
        <a:bodyPr/>
        <a:lstStyle/>
        <a:p>
          <a:pPr rtl="0"/>
          <a:r>
            <a:rPr lang="en-US" dirty="0"/>
            <a:t>GWAS will still be powerful and popular.</a:t>
          </a:r>
        </a:p>
      </dgm:t>
    </dgm:pt>
    <dgm:pt modelId="{BA2D9F7C-B4E3-421B-A797-D457BF5033D7}" type="parTrans" cxnId="{E93658FF-DC46-4DCF-A7E9-9ED6C50DD6F2}">
      <dgm:prSet/>
      <dgm:spPr/>
      <dgm:t>
        <a:bodyPr/>
        <a:lstStyle/>
        <a:p>
          <a:endParaRPr lang="en-US"/>
        </a:p>
      </dgm:t>
    </dgm:pt>
    <dgm:pt modelId="{D376B546-16F3-450F-9D3A-C525A0B1FD94}" type="sibTrans" cxnId="{E93658FF-DC46-4DCF-A7E9-9ED6C50DD6F2}">
      <dgm:prSet/>
      <dgm:spPr/>
      <dgm:t>
        <a:bodyPr/>
        <a:lstStyle/>
        <a:p>
          <a:endParaRPr lang="en-US"/>
        </a:p>
      </dgm:t>
    </dgm:pt>
    <dgm:pt modelId="{94751262-4CA8-439E-9BC8-26B233982389}">
      <dgm:prSet/>
      <dgm:spPr/>
      <dgm:t>
        <a:bodyPr/>
        <a:lstStyle/>
        <a:p>
          <a:pPr rtl="0"/>
          <a:r>
            <a:rPr lang="en-US" dirty="0"/>
            <a:t>Meta-analysis of GWAS will witness increasing attention and will be the next new era.</a:t>
          </a:r>
        </a:p>
      </dgm:t>
    </dgm:pt>
    <dgm:pt modelId="{EAF74A8F-C033-42A8-B76E-639CCB9E4EF1}" type="parTrans" cxnId="{FEFE24D1-3BE6-46CA-A72E-AF8115BC96BB}">
      <dgm:prSet/>
      <dgm:spPr/>
      <dgm:t>
        <a:bodyPr/>
        <a:lstStyle/>
        <a:p>
          <a:endParaRPr lang="en-US"/>
        </a:p>
      </dgm:t>
    </dgm:pt>
    <dgm:pt modelId="{85AFFFE6-5234-4C8D-9DB3-E91656A9E005}" type="sibTrans" cxnId="{FEFE24D1-3BE6-46CA-A72E-AF8115BC96BB}">
      <dgm:prSet/>
      <dgm:spPr/>
      <dgm:t>
        <a:bodyPr/>
        <a:lstStyle/>
        <a:p>
          <a:endParaRPr lang="en-US"/>
        </a:p>
      </dgm:t>
    </dgm:pt>
    <dgm:pt modelId="{A2995F21-42CD-4092-B36A-2264BE7DC024}">
      <dgm:prSet/>
      <dgm:spPr/>
      <dgm:t>
        <a:bodyPr/>
        <a:lstStyle/>
        <a:p>
          <a:pPr rtl="0"/>
          <a:r>
            <a:rPr lang="en-US" dirty="0"/>
            <a:t>Integrating obtained knowledge into </a:t>
          </a:r>
          <a:r>
            <a:rPr lang="en-US" b="1" dirty="0"/>
            <a:t>genomic selection </a:t>
          </a:r>
          <a:r>
            <a:rPr lang="en-US" dirty="0"/>
            <a:t>will be more promising in the real tomato breeding practices.</a:t>
          </a:r>
        </a:p>
      </dgm:t>
    </dgm:pt>
    <dgm:pt modelId="{DC8B804B-AF85-495F-A9D4-0CBA5110547A}" type="parTrans" cxnId="{59564787-BF3A-482F-ABD3-AE15C71D8A02}">
      <dgm:prSet/>
      <dgm:spPr/>
      <dgm:t>
        <a:bodyPr/>
        <a:lstStyle/>
        <a:p>
          <a:endParaRPr lang="en-US"/>
        </a:p>
      </dgm:t>
    </dgm:pt>
    <dgm:pt modelId="{E2010F2C-028B-433D-8F51-27117C0125E9}" type="sibTrans" cxnId="{59564787-BF3A-482F-ABD3-AE15C71D8A02}">
      <dgm:prSet/>
      <dgm:spPr/>
      <dgm:t>
        <a:bodyPr/>
        <a:lstStyle/>
        <a:p>
          <a:endParaRPr lang="en-US"/>
        </a:p>
      </dgm:t>
    </dgm:pt>
    <dgm:pt modelId="{9D19B30F-2708-433C-A23F-63F5C9BACBAF}">
      <dgm:prSet/>
      <dgm:spPr/>
      <dgm:t>
        <a:bodyPr/>
        <a:lstStyle/>
        <a:p>
          <a:pPr rtl="0"/>
          <a:r>
            <a:rPr lang="en-US"/>
            <a:t>This will be the next story!</a:t>
          </a:r>
        </a:p>
      </dgm:t>
    </dgm:pt>
    <dgm:pt modelId="{DBF6F771-90B5-4C1D-A9F9-F373A9AA0D6E}" type="parTrans" cxnId="{89173CF1-397A-48B5-A402-CF47DDCA59A4}">
      <dgm:prSet/>
      <dgm:spPr/>
      <dgm:t>
        <a:bodyPr/>
        <a:lstStyle/>
        <a:p>
          <a:endParaRPr lang="en-US"/>
        </a:p>
      </dgm:t>
    </dgm:pt>
    <dgm:pt modelId="{BF918D87-10F3-4D11-A1DB-4A09FD10A133}" type="sibTrans" cxnId="{89173CF1-397A-48B5-A402-CF47DDCA59A4}">
      <dgm:prSet/>
      <dgm:spPr/>
      <dgm:t>
        <a:bodyPr/>
        <a:lstStyle/>
        <a:p>
          <a:endParaRPr lang="en-US"/>
        </a:p>
      </dgm:t>
    </dgm:pt>
    <dgm:pt modelId="{AA2E764E-9144-4733-AE69-A246C72E8CBC}" type="pres">
      <dgm:prSet presAssocID="{97AE088F-F319-476E-B395-17620273931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49D706-5E44-47D5-8A9F-E0D0B5B2BE5A}" type="pres">
      <dgm:prSet presAssocID="{97AE088F-F319-476E-B395-17620273931A}" presName="arrow" presStyleLbl="bgShp" presStyleIdx="0" presStyleCnt="1" custLinFactNeighborX="-197" custLinFactNeighborY="-958"/>
      <dgm:spPr/>
    </dgm:pt>
    <dgm:pt modelId="{AAAFCD59-D019-40CA-9CD2-18319743593F}" type="pres">
      <dgm:prSet presAssocID="{97AE088F-F319-476E-B395-17620273931A}" presName="linearProcess" presStyleCnt="0"/>
      <dgm:spPr/>
    </dgm:pt>
    <dgm:pt modelId="{E1C9DFFB-4109-4340-BA7C-20570011EE53}" type="pres">
      <dgm:prSet presAssocID="{A59B99ED-62A1-48CB-9116-A1AE22992109}" presName="textNode" presStyleLbl="node1" presStyleIdx="0" presStyleCnt="4" custScaleY="1063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E40F6-BBAD-46A0-9548-7852E4061385}" type="pres">
      <dgm:prSet presAssocID="{D376B546-16F3-450F-9D3A-C525A0B1FD94}" presName="sibTrans" presStyleCnt="0"/>
      <dgm:spPr/>
    </dgm:pt>
    <dgm:pt modelId="{199AFC84-A64D-4467-AD23-252A08F97859}" type="pres">
      <dgm:prSet presAssocID="{94751262-4CA8-439E-9BC8-26B233982389}" presName="textNode" presStyleLbl="node1" presStyleIdx="1" presStyleCnt="4" custScaleY="1072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7BAAA-640F-41D7-ADFC-8837495AB6AB}" type="pres">
      <dgm:prSet presAssocID="{85AFFFE6-5234-4C8D-9DB3-E91656A9E005}" presName="sibTrans" presStyleCnt="0"/>
      <dgm:spPr/>
    </dgm:pt>
    <dgm:pt modelId="{91ABE430-C2C9-4E55-A9B8-B398D2F6A01B}" type="pres">
      <dgm:prSet presAssocID="{A2995F21-42CD-4092-B36A-2264BE7DC024}" presName="textNode" presStyleLbl="node1" presStyleIdx="2" presStyleCnt="4" custScaleY="1091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16C20-4763-4419-99CE-40654175B4A5}" type="pres">
      <dgm:prSet presAssocID="{E2010F2C-028B-433D-8F51-27117C0125E9}" presName="sibTrans" presStyleCnt="0"/>
      <dgm:spPr/>
    </dgm:pt>
    <dgm:pt modelId="{84E0D595-C1EA-4B69-8E66-B86B9793BCE4}" type="pres">
      <dgm:prSet presAssocID="{9D19B30F-2708-433C-A23F-63F5C9BACBAF}" presName="textNode" presStyleLbl="node1" presStyleIdx="3" presStyleCnt="4" custScaleY="105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FE24D1-3BE6-46CA-A72E-AF8115BC96BB}" srcId="{97AE088F-F319-476E-B395-17620273931A}" destId="{94751262-4CA8-439E-9BC8-26B233982389}" srcOrd="1" destOrd="0" parTransId="{EAF74A8F-C033-42A8-B76E-639CCB9E4EF1}" sibTransId="{85AFFFE6-5234-4C8D-9DB3-E91656A9E005}"/>
    <dgm:cxn modelId="{F7F84096-D2EC-411C-A47F-C07365E20B10}" type="presOf" srcId="{97AE088F-F319-476E-B395-17620273931A}" destId="{AA2E764E-9144-4733-AE69-A246C72E8CBC}" srcOrd="0" destOrd="0" presId="urn:microsoft.com/office/officeart/2005/8/layout/hProcess9"/>
    <dgm:cxn modelId="{89173CF1-397A-48B5-A402-CF47DDCA59A4}" srcId="{97AE088F-F319-476E-B395-17620273931A}" destId="{9D19B30F-2708-433C-A23F-63F5C9BACBAF}" srcOrd="3" destOrd="0" parTransId="{DBF6F771-90B5-4C1D-A9F9-F373A9AA0D6E}" sibTransId="{BF918D87-10F3-4D11-A1DB-4A09FD10A133}"/>
    <dgm:cxn modelId="{9123EFBA-7777-4F96-A1CB-B952FE15B55B}" type="presOf" srcId="{94751262-4CA8-439E-9BC8-26B233982389}" destId="{199AFC84-A64D-4467-AD23-252A08F97859}" srcOrd="0" destOrd="0" presId="urn:microsoft.com/office/officeart/2005/8/layout/hProcess9"/>
    <dgm:cxn modelId="{A7D07FCE-2FB4-4B80-BC36-AD799EE85AAB}" type="presOf" srcId="{A59B99ED-62A1-48CB-9116-A1AE22992109}" destId="{E1C9DFFB-4109-4340-BA7C-20570011EE53}" srcOrd="0" destOrd="0" presId="urn:microsoft.com/office/officeart/2005/8/layout/hProcess9"/>
    <dgm:cxn modelId="{E543A2E8-1C03-462B-BD36-49DD6B7FC9FD}" type="presOf" srcId="{A2995F21-42CD-4092-B36A-2264BE7DC024}" destId="{91ABE430-C2C9-4E55-A9B8-B398D2F6A01B}" srcOrd="0" destOrd="0" presId="urn:microsoft.com/office/officeart/2005/8/layout/hProcess9"/>
    <dgm:cxn modelId="{C2EFE305-F77F-4968-84E9-EC1E912820E8}" type="presOf" srcId="{9D19B30F-2708-433C-A23F-63F5C9BACBAF}" destId="{84E0D595-C1EA-4B69-8E66-B86B9793BCE4}" srcOrd="0" destOrd="0" presId="urn:microsoft.com/office/officeart/2005/8/layout/hProcess9"/>
    <dgm:cxn modelId="{E93658FF-DC46-4DCF-A7E9-9ED6C50DD6F2}" srcId="{97AE088F-F319-476E-B395-17620273931A}" destId="{A59B99ED-62A1-48CB-9116-A1AE22992109}" srcOrd="0" destOrd="0" parTransId="{BA2D9F7C-B4E3-421B-A797-D457BF5033D7}" sibTransId="{D376B546-16F3-450F-9D3A-C525A0B1FD94}"/>
    <dgm:cxn modelId="{59564787-BF3A-482F-ABD3-AE15C71D8A02}" srcId="{97AE088F-F319-476E-B395-17620273931A}" destId="{A2995F21-42CD-4092-B36A-2264BE7DC024}" srcOrd="2" destOrd="0" parTransId="{DC8B804B-AF85-495F-A9D4-0CBA5110547A}" sibTransId="{E2010F2C-028B-433D-8F51-27117C0125E9}"/>
    <dgm:cxn modelId="{CA163490-C962-46DB-93EC-FE406A58535C}" type="presParOf" srcId="{AA2E764E-9144-4733-AE69-A246C72E8CBC}" destId="{E249D706-5E44-47D5-8A9F-E0D0B5B2BE5A}" srcOrd="0" destOrd="0" presId="urn:microsoft.com/office/officeart/2005/8/layout/hProcess9"/>
    <dgm:cxn modelId="{36CF6CCB-539C-4C2D-A253-91F5F074F050}" type="presParOf" srcId="{AA2E764E-9144-4733-AE69-A246C72E8CBC}" destId="{AAAFCD59-D019-40CA-9CD2-18319743593F}" srcOrd="1" destOrd="0" presId="urn:microsoft.com/office/officeart/2005/8/layout/hProcess9"/>
    <dgm:cxn modelId="{0F1BB8A1-72BD-4477-BB7C-D903CF227B0D}" type="presParOf" srcId="{AAAFCD59-D019-40CA-9CD2-18319743593F}" destId="{E1C9DFFB-4109-4340-BA7C-20570011EE53}" srcOrd="0" destOrd="0" presId="urn:microsoft.com/office/officeart/2005/8/layout/hProcess9"/>
    <dgm:cxn modelId="{FF0A2F84-E349-45C6-9C1D-81A5DD931BDF}" type="presParOf" srcId="{AAAFCD59-D019-40CA-9CD2-18319743593F}" destId="{528E40F6-BBAD-46A0-9548-7852E4061385}" srcOrd="1" destOrd="0" presId="urn:microsoft.com/office/officeart/2005/8/layout/hProcess9"/>
    <dgm:cxn modelId="{FCBC3D3C-3C4C-4FF9-8069-A7427A8A4CCF}" type="presParOf" srcId="{AAAFCD59-D019-40CA-9CD2-18319743593F}" destId="{199AFC84-A64D-4467-AD23-252A08F97859}" srcOrd="2" destOrd="0" presId="urn:microsoft.com/office/officeart/2005/8/layout/hProcess9"/>
    <dgm:cxn modelId="{B356C5E4-3A1D-4C7D-8050-CAD94D204BD7}" type="presParOf" srcId="{AAAFCD59-D019-40CA-9CD2-18319743593F}" destId="{48C7BAAA-640F-41D7-ADFC-8837495AB6AB}" srcOrd="3" destOrd="0" presId="urn:microsoft.com/office/officeart/2005/8/layout/hProcess9"/>
    <dgm:cxn modelId="{64886E6F-EAE2-4CD7-8100-341E24BE32D0}" type="presParOf" srcId="{AAAFCD59-D019-40CA-9CD2-18319743593F}" destId="{91ABE430-C2C9-4E55-A9B8-B398D2F6A01B}" srcOrd="4" destOrd="0" presId="urn:microsoft.com/office/officeart/2005/8/layout/hProcess9"/>
    <dgm:cxn modelId="{7B91B9D1-B1B1-4A77-90EE-6FF43ECFA2C3}" type="presParOf" srcId="{AAAFCD59-D019-40CA-9CD2-18319743593F}" destId="{A2616C20-4763-4419-99CE-40654175B4A5}" srcOrd="5" destOrd="0" presId="urn:microsoft.com/office/officeart/2005/8/layout/hProcess9"/>
    <dgm:cxn modelId="{3020A7DD-5F67-4483-BE4B-60EC656DF15A}" type="presParOf" srcId="{AAAFCD59-D019-40CA-9CD2-18319743593F}" destId="{84E0D595-C1EA-4B69-8E66-B86B9793BCE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09D99-47A7-4B66-B57D-C648085BECC3}">
      <dsp:nvSpPr>
        <dsp:cNvPr id="0" name=""/>
        <dsp:cNvSpPr/>
      </dsp:nvSpPr>
      <dsp:spPr>
        <a:xfrm rot="10800000">
          <a:off x="1752829" y="367"/>
          <a:ext cx="6277731" cy="686384"/>
        </a:xfrm>
        <a:prstGeom prst="homePlat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Background</a:t>
          </a:r>
        </a:p>
      </dsp:txBody>
      <dsp:txXfrm rot="10800000">
        <a:off x="1924425" y="367"/>
        <a:ext cx="6106135" cy="686384"/>
      </dsp:txXfrm>
    </dsp:sp>
    <dsp:sp modelId="{16C6F164-FB3E-4110-893A-25DB92E266C4}">
      <dsp:nvSpPr>
        <dsp:cNvPr id="0" name=""/>
        <dsp:cNvSpPr/>
      </dsp:nvSpPr>
      <dsp:spPr>
        <a:xfrm>
          <a:off x="1409636" y="367"/>
          <a:ext cx="686384" cy="686384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20FCD92-2847-4D3C-83BC-FDBDD24262A7}">
      <dsp:nvSpPr>
        <dsp:cNvPr id="0" name=""/>
        <dsp:cNvSpPr/>
      </dsp:nvSpPr>
      <dsp:spPr>
        <a:xfrm rot="10800000">
          <a:off x="1752829" y="891643"/>
          <a:ext cx="6277731" cy="686384"/>
        </a:xfrm>
        <a:prstGeom prst="homePlate">
          <a:avLst/>
        </a:prstGeom>
        <a:solidFill>
          <a:schemeClr val="accent6">
            <a:shade val="50000"/>
            <a:hueOff val="-14986"/>
            <a:satOff val="-5957"/>
            <a:lumOff val="1479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Materials</a:t>
          </a:r>
        </a:p>
      </dsp:txBody>
      <dsp:txXfrm rot="10800000">
        <a:off x="1924425" y="891643"/>
        <a:ext cx="6106135" cy="686384"/>
      </dsp:txXfrm>
    </dsp:sp>
    <dsp:sp modelId="{1D13F615-18A4-4F74-96B5-F04AF42651F2}">
      <dsp:nvSpPr>
        <dsp:cNvPr id="0" name=""/>
        <dsp:cNvSpPr/>
      </dsp:nvSpPr>
      <dsp:spPr>
        <a:xfrm>
          <a:off x="1409636" y="891643"/>
          <a:ext cx="686384" cy="686384"/>
        </a:xfrm>
        <a:prstGeom prst="ellipse">
          <a:avLst/>
        </a:prstGeom>
        <a:solidFill>
          <a:schemeClr val="accent6">
            <a:tint val="50000"/>
            <a:hueOff val="181"/>
            <a:satOff val="107"/>
            <a:lumOff val="-46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E634F02-23DF-4CA3-B741-1709820B52EC}">
      <dsp:nvSpPr>
        <dsp:cNvPr id="0" name=""/>
        <dsp:cNvSpPr/>
      </dsp:nvSpPr>
      <dsp:spPr>
        <a:xfrm rot="10800000">
          <a:off x="1752829" y="1782919"/>
          <a:ext cx="6277731" cy="686384"/>
        </a:xfrm>
        <a:prstGeom prst="homePlate">
          <a:avLst/>
        </a:prstGeom>
        <a:solidFill>
          <a:schemeClr val="accent6">
            <a:shade val="50000"/>
            <a:hueOff val="-29973"/>
            <a:satOff val="-11913"/>
            <a:lumOff val="2958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Methods</a:t>
          </a:r>
        </a:p>
      </dsp:txBody>
      <dsp:txXfrm rot="10800000">
        <a:off x="1924425" y="1782919"/>
        <a:ext cx="6106135" cy="686384"/>
      </dsp:txXfrm>
    </dsp:sp>
    <dsp:sp modelId="{9C7A64F2-D3B2-433D-B142-D070C03492F5}">
      <dsp:nvSpPr>
        <dsp:cNvPr id="0" name=""/>
        <dsp:cNvSpPr/>
      </dsp:nvSpPr>
      <dsp:spPr>
        <a:xfrm>
          <a:off x="1409636" y="1782919"/>
          <a:ext cx="686384" cy="686384"/>
        </a:xfrm>
        <a:prstGeom prst="ellipse">
          <a:avLst/>
        </a:prstGeom>
        <a:solidFill>
          <a:schemeClr val="accent6">
            <a:tint val="50000"/>
            <a:hueOff val="362"/>
            <a:satOff val="214"/>
            <a:lumOff val="-93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5AD1041-EA40-4D1E-9229-AB1C94400259}">
      <dsp:nvSpPr>
        <dsp:cNvPr id="0" name=""/>
        <dsp:cNvSpPr/>
      </dsp:nvSpPr>
      <dsp:spPr>
        <a:xfrm rot="10800000">
          <a:off x="1752829" y="2674194"/>
          <a:ext cx="6277731" cy="686384"/>
        </a:xfrm>
        <a:prstGeom prst="homePlate">
          <a:avLst/>
        </a:prstGeom>
        <a:solidFill>
          <a:schemeClr val="accent6">
            <a:shade val="50000"/>
            <a:hueOff val="-44959"/>
            <a:satOff val="-17870"/>
            <a:lumOff val="4437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/>
            <a:t>Results</a:t>
          </a:r>
          <a:endParaRPr lang="en-US" sz="2800" kern="1200" dirty="0"/>
        </a:p>
      </dsp:txBody>
      <dsp:txXfrm rot="10800000">
        <a:off x="1924425" y="2674194"/>
        <a:ext cx="6106135" cy="686384"/>
      </dsp:txXfrm>
    </dsp:sp>
    <dsp:sp modelId="{98A9CDAA-EF2C-48B9-A656-5F6CF1C769FB}">
      <dsp:nvSpPr>
        <dsp:cNvPr id="0" name=""/>
        <dsp:cNvSpPr/>
      </dsp:nvSpPr>
      <dsp:spPr>
        <a:xfrm>
          <a:off x="1409636" y="2674194"/>
          <a:ext cx="686384" cy="686384"/>
        </a:xfrm>
        <a:prstGeom prst="ellipse">
          <a:avLst/>
        </a:prstGeom>
        <a:solidFill>
          <a:schemeClr val="accent6">
            <a:tint val="50000"/>
            <a:hueOff val="542"/>
            <a:satOff val="321"/>
            <a:lumOff val="-14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BB1DF4E-E8AA-48D8-B34B-2DCD52EFABD7}">
      <dsp:nvSpPr>
        <dsp:cNvPr id="0" name=""/>
        <dsp:cNvSpPr/>
      </dsp:nvSpPr>
      <dsp:spPr>
        <a:xfrm rot="10800000">
          <a:off x="1752829" y="3565470"/>
          <a:ext cx="6277731" cy="686384"/>
        </a:xfrm>
        <a:prstGeom prst="homePlate">
          <a:avLst/>
        </a:prstGeom>
        <a:solidFill>
          <a:schemeClr val="accent6">
            <a:shade val="50000"/>
            <a:hueOff val="-29973"/>
            <a:satOff val="-11913"/>
            <a:lumOff val="2958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Challenges</a:t>
          </a:r>
        </a:p>
      </dsp:txBody>
      <dsp:txXfrm rot="10800000">
        <a:off x="1924425" y="3565470"/>
        <a:ext cx="6106135" cy="686384"/>
      </dsp:txXfrm>
    </dsp:sp>
    <dsp:sp modelId="{B46584E2-6225-4F0C-A290-66DD99BBF9C6}">
      <dsp:nvSpPr>
        <dsp:cNvPr id="0" name=""/>
        <dsp:cNvSpPr/>
      </dsp:nvSpPr>
      <dsp:spPr>
        <a:xfrm>
          <a:off x="1409636" y="3565470"/>
          <a:ext cx="686384" cy="686384"/>
        </a:xfrm>
        <a:prstGeom prst="ellipse">
          <a:avLst/>
        </a:prstGeom>
        <a:solidFill>
          <a:schemeClr val="accent6">
            <a:tint val="50000"/>
            <a:hueOff val="723"/>
            <a:satOff val="428"/>
            <a:lumOff val="-187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09F800-41CD-460E-9492-A529B68387C9}">
      <dsp:nvSpPr>
        <dsp:cNvPr id="0" name=""/>
        <dsp:cNvSpPr/>
      </dsp:nvSpPr>
      <dsp:spPr>
        <a:xfrm rot="10800000">
          <a:off x="1752829" y="4456746"/>
          <a:ext cx="6277731" cy="686384"/>
        </a:xfrm>
        <a:prstGeom prst="homePlate">
          <a:avLst/>
        </a:prstGeom>
        <a:solidFill>
          <a:schemeClr val="accent6">
            <a:shade val="50000"/>
            <a:hueOff val="-14986"/>
            <a:satOff val="-5957"/>
            <a:lumOff val="1479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2677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Expectations</a:t>
          </a:r>
        </a:p>
      </dsp:txBody>
      <dsp:txXfrm rot="10800000">
        <a:off x="1924425" y="4456746"/>
        <a:ext cx="6106135" cy="686384"/>
      </dsp:txXfrm>
    </dsp:sp>
    <dsp:sp modelId="{865F5E08-7A22-4B69-B88A-AD3AA1930138}">
      <dsp:nvSpPr>
        <dsp:cNvPr id="0" name=""/>
        <dsp:cNvSpPr/>
      </dsp:nvSpPr>
      <dsp:spPr>
        <a:xfrm>
          <a:off x="1409636" y="4456746"/>
          <a:ext cx="686384" cy="686384"/>
        </a:xfrm>
        <a:prstGeom prst="ellipse">
          <a:avLst/>
        </a:prstGeom>
        <a:solidFill>
          <a:schemeClr val="accent6">
            <a:tint val="50000"/>
            <a:hueOff val="904"/>
            <a:satOff val="535"/>
            <a:lumOff val="-23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51CD7-F5B1-4EC9-B4C4-E90CC8C4BBFD}">
      <dsp:nvSpPr>
        <dsp:cNvPr id="0" name=""/>
        <dsp:cNvSpPr/>
      </dsp:nvSpPr>
      <dsp:spPr>
        <a:xfrm rot="16200000">
          <a:off x="-1002258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Increase statistical power</a:t>
          </a:r>
        </a:p>
      </dsp:txBody>
      <dsp:txXfrm rot="5400000">
        <a:off x="5141" y="763735"/>
        <a:ext cx="1803874" cy="2291203"/>
      </dsp:txXfrm>
    </dsp:sp>
    <dsp:sp modelId="{91876064-88A0-4D1B-BDFE-6F510663595D}">
      <dsp:nvSpPr>
        <dsp:cNvPr id="0" name=""/>
        <dsp:cNvSpPr/>
      </dsp:nvSpPr>
      <dsp:spPr>
        <a:xfrm rot="16200000">
          <a:off x="936907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335867"/>
            <a:satOff val="-23533"/>
            <a:lumOff val="205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Reduce false-negative associations</a:t>
          </a:r>
        </a:p>
      </dsp:txBody>
      <dsp:txXfrm rot="5400000">
        <a:off x="1944306" y="763735"/>
        <a:ext cx="1803874" cy="2291203"/>
      </dsp:txXfrm>
    </dsp:sp>
    <dsp:sp modelId="{5443E0C3-60D1-48E3-8E64-E523238E3A2B}">
      <dsp:nvSpPr>
        <dsp:cNvPr id="0" name=""/>
        <dsp:cNvSpPr/>
      </dsp:nvSpPr>
      <dsp:spPr>
        <a:xfrm rot="16200000">
          <a:off x="2876072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671735"/>
            <a:satOff val="-47066"/>
            <a:lumOff val="410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Increased precision of estimated variance</a:t>
          </a:r>
        </a:p>
      </dsp:txBody>
      <dsp:txXfrm rot="5400000">
        <a:off x="3883471" y="763735"/>
        <a:ext cx="1803874" cy="2291203"/>
      </dsp:txXfrm>
    </dsp:sp>
    <dsp:sp modelId="{9A6B5113-58E0-4CAC-8E6A-0F7591E46831}">
      <dsp:nvSpPr>
        <dsp:cNvPr id="0" name=""/>
        <dsp:cNvSpPr/>
      </dsp:nvSpPr>
      <dsp:spPr>
        <a:xfrm rot="16200000">
          <a:off x="4815237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671735"/>
            <a:satOff val="-47066"/>
            <a:lumOff val="410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Account for missing heritability</a:t>
          </a:r>
        </a:p>
      </dsp:txBody>
      <dsp:txXfrm rot="5400000">
        <a:off x="5822636" y="763735"/>
        <a:ext cx="1803874" cy="2291203"/>
      </dsp:txXfrm>
    </dsp:sp>
    <dsp:sp modelId="{C57C0733-2BAB-40C3-A836-A6EA868298E3}">
      <dsp:nvSpPr>
        <dsp:cNvPr id="0" name=""/>
        <dsp:cNvSpPr/>
      </dsp:nvSpPr>
      <dsp:spPr>
        <a:xfrm rot="16200000">
          <a:off x="6754403" y="1007399"/>
          <a:ext cx="3818673" cy="1803874"/>
        </a:xfrm>
        <a:prstGeom prst="flowChartManualOperation">
          <a:avLst/>
        </a:prstGeom>
        <a:solidFill>
          <a:schemeClr val="accent1">
            <a:shade val="50000"/>
            <a:hueOff val="335867"/>
            <a:satOff val="-23533"/>
            <a:lumOff val="205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7836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Facilitate detection of rare variants</a:t>
          </a:r>
        </a:p>
      </dsp:txBody>
      <dsp:txXfrm rot="5400000">
        <a:off x="7761802" y="763735"/>
        <a:ext cx="1803874" cy="2291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CB793-073B-45CD-928D-81C325F35084}">
      <dsp:nvSpPr>
        <dsp:cNvPr id="0" name=""/>
        <dsp:cNvSpPr/>
      </dsp:nvSpPr>
      <dsp:spPr>
        <a:xfrm>
          <a:off x="5" y="0"/>
          <a:ext cx="11120239" cy="571454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E8E76-8F0A-4B32-A26E-F1D741F42B7F}">
      <dsp:nvSpPr>
        <dsp:cNvPr id="0" name=""/>
        <dsp:cNvSpPr/>
      </dsp:nvSpPr>
      <dsp:spPr>
        <a:xfrm>
          <a:off x="101093" y="1707940"/>
          <a:ext cx="3579328" cy="22858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What can we gain from genotype imputation in tomato?</a:t>
          </a:r>
          <a:endParaRPr lang="en-US" sz="2800" kern="1200" dirty="0"/>
        </a:p>
      </dsp:txBody>
      <dsp:txXfrm>
        <a:off x="212677" y="1819524"/>
        <a:ext cx="3356160" cy="2062650"/>
      </dsp:txXfrm>
    </dsp:sp>
    <dsp:sp modelId="{D30DDB70-1CD1-4F39-9F4F-795CA9A9AEAD}">
      <dsp:nvSpPr>
        <dsp:cNvPr id="0" name=""/>
        <dsp:cNvSpPr/>
      </dsp:nvSpPr>
      <dsp:spPr>
        <a:xfrm>
          <a:off x="3860777" y="1708215"/>
          <a:ext cx="3579328" cy="2285818"/>
        </a:xfrm>
        <a:prstGeom prst="roundRect">
          <a:avLst/>
        </a:prstGeom>
        <a:solidFill>
          <a:schemeClr val="accent2">
            <a:hueOff val="3478121"/>
            <a:satOff val="21171"/>
            <a:lumOff val="-941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Will imputation-driven GWASs have a better performance?</a:t>
          </a:r>
          <a:endParaRPr lang="en-US" sz="2800" kern="1200" dirty="0"/>
        </a:p>
      </dsp:txBody>
      <dsp:txXfrm>
        <a:off x="3972361" y="1819799"/>
        <a:ext cx="3356160" cy="2062650"/>
      </dsp:txXfrm>
    </dsp:sp>
    <dsp:sp modelId="{81710098-5570-41A3-9A97-6FFA57C8D93F}">
      <dsp:nvSpPr>
        <dsp:cNvPr id="0" name=""/>
        <dsp:cNvSpPr/>
      </dsp:nvSpPr>
      <dsp:spPr>
        <a:xfrm>
          <a:off x="7540916" y="1666384"/>
          <a:ext cx="3579328" cy="2285818"/>
        </a:xfrm>
        <a:prstGeom prst="roundRect">
          <a:avLst/>
        </a:prstGeom>
        <a:solidFill>
          <a:schemeClr val="accent2">
            <a:hueOff val="6956242"/>
            <a:satOff val="42342"/>
            <a:lumOff val="-1882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/>
            <a:t>What is the benefit of conducting a meta-analysis of GWASs in tomato?</a:t>
          </a:r>
          <a:endParaRPr lang="en-US" sz="3000" kern="1200" dirty="0"/>
        </a:p>
      </dsp:txBody>
      <dsp:txXfrm>
        <a:off x="7652500" y="1777968"/>
        <a:ext cx="3356160" cy="2062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CB793-073B-45CD-928D-81C325F35084}">
      <dsp:nvSpPr>
        <dsp:cNvPr id="0" name=""/>
        <dsp:cNvSpPr/>
      </dsp:nvSpPr>
      <dsp:spPr>
        <a:xfrm>
          <a:off x="5" y="0"/>
          <a:ext cx="11120239" cy="571454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E8E76-8F0A-4B32-A26E-F1D741F42B7F}">
      <dsp:nvSpPr>
        <dsp:cNvPr id="0" name=""/>
        <dsp:cNvSpPr/>
      </dsp:nvSpPr>
      <dsp:spPr>
        <a:xfrm>
          <a:off x="101093" y="1707940"/>
          <a:ext cx="3579328" cy="22858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YES!!!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Imputation works and can greatly increase the density of SNPs in high quality!</a:t>
          </a:r>
        </a:p>
      </dsp:txBody>
      <dsp:txXfrm>
        <a:off x="212677" y="1819524"/>
        <a:ext cx="3356160" cy="2062650"/>
      </dsp:txXfrm>
    </dsp:sp>
    <dsp:sp modelId="{D30DDB70-1CD1-4F39-9F4F-795CA9A9AEAD}">
      <dsp:nvSpPr>
        <dsp:cNvPr id="0" name=""/>
        <dsp:cNvSpPr/>
      </dsp:nvSpPr>
      <dsp:spPr>
        <a:xfrm>
          <a:off x="3860777" y="1708215"/>
          <a:ext cx="3579328" cy="2285818"/>
        </a:xfrm>
        <a:prstGeom prst="roundRect">
          <a:avLst/>
        </a:prstGeom>
        <a:solidFill>
          <a:schemeClr val="accent2">
            <a:hueOff val="3478121"/>
            <a:satOff val="21171"/>
            <a:lumOff val="-941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YES!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Imputation-driven GWASs do  have a better performance, but limited!</a:t>
          </a:r>
        </a:p>
      </dsp:txBody>
      <dsp:txXfrm>
        <a:off x="3972361" y="1819799"/>
        <a:ext cx="3356160" cy="2062650"/>
      </dsp:txXfrm>
    </dsp:sp>
    <dsp:sp modelId="{81710098-5570-41A3-9A97-6FFA57C8D93F}">
      <dsp:nvSpPr>
        <dsp:cNvPr id="0" name=""/>
        <dsp:cNvSpPr/>
      </dsp:nvSpPr>
      <dsp:spPr>
        <a:xfrm>
          <a:off x="7540916" y="1666384"/>
          <a:ext cx="3579328" cy="2285818"/>
        </a:xfrm>
        <a:prstGeom prst="roundRect">
          <a:avLst/>
        </a:prstGeom>
        <a:solidFill>
          <a:schemeClr val="accent2">
            <a:hueOff val="6956242"/>
            <a:satOff val="42342"/>
            <a:lumOff val="-1882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YES!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Meta-analysis of GWASs can greatly promote our the identification of novel candidate genes</a:t>
          </a:r>
          <a:endParaRPr lang="en-US" sz="2400" kern="1200" dirty="0"/>
        </a:p>
      </dsp:txBody>
      <dsp:txXfrm>
        <a:off x="7652500" y="1777968"/>
        <a:ext cx="3356160" cy="20626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9D706-5E44-47D5-8A9F-E0D0B5B2BE5A}">
      <dsp:nvSpPr>
        <dsp:cNvPr id="0" name=""/>
        <dsp:cNvSpPr/>
      </dsp:nvSpPr>
      <dsp:spPr>
        <a:xfrm>
          <a:off x="823301" y="0"/>
          <a:ext cx="9543837" cy="5682343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9DFFB-4109-4340-BA7C-20570011EE53}">
      <dsp:nvSpPr>
        <dsp:cNvPr id="0" name=""/>
        <dsp:cNvSpPr/>
      </dsp:nvSpPr>
      <dsp:spPr>
        <a:xfrm>
          <a:off x="5619" y="1632855"/>
          <a:ext cx="2702844" cy="2416632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GWAS will still be powerful and popular.</a:t>
          </a:r>
        </a:p>
      </dsp:txBody>
      <dsp:txXfrm>
        <a:off x="123589" y="1750825"/>
        <a:ext cx="2466904" cy="2180692"/>
      </dsp:txXfrm>
    </dsp:sp>
    <dsp:sp modelId="{199AFC84-A64D-4467-AD23-252A08F97859}">
      <dsp:nvSpPr>
        <dsp:cNvPr id="0" name=""/>
        <dsp:cNvSpPr/>
      </dsp:nvSpPr>
      <dsp:spPr>
        <a:xfrm>
          <a:off x="2843606" y="1621967"/>
          <a:ext cx="2702844" cy="2438407"/>
        </a:xfrm>
        <a:prstGeom prst="roundRect">
          <a:avLst/>
        </a:prstGeom>
        <a:solidFill>
          <a:schemeClr val="accent3">
            <a:shade val="80000"/>
            <a:hueOff val="264032"/>
            <a:satOff val="-18738"/>
            <a:lumOff val="123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Meta-analysis of GWAS will witness increasing attention and will be the next new era.</a:t>
          </a:r>
        </a:p>
      </dsp:txBody>
      <dsp:txXfrm>
        <a:off x="2962639" y="1741000"/>
        <a:ext cx="2464778" cy="2200341"/>
      </dsp:txXfrm>
    </dsp:sp>
    <dsp:sp modelId="{91ABE430-C2C9-4E55-A9B8-B398D2F6A01B}">
      <dsp:nvSpPr>
        <dsp:cNvPr id="0" name=""/>
        <dsp:cNvSpPr/>
      </dsp:nvSpPr>
      <dsp:spPr>
        <a:xfrm>
          <a:off x="5681593" y="1600204"/>
          <a:ext cx="2702844" cy="2481933"/>
        </a:xfrm>
        <a:prstGeom prst="roundRect">
          <a:avLst/>
        </a:prstGeom>
        <a:solidFill>
          <a:schemeClr val="accent3">
            <a:shade val="80000"/>
            <a:hueOff val="528065"/>
            <a:satOff val="-37477"/>
            <a:lumOff val="246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Integrating obtained knowledge into </a:t>
          </a:r>
          <a:r>
            <a:rPr lang="en-US" sz="2000" b="1" kern="1200" dirty="0"/>
            <a:t>genomic selection </a:t>
          </a:r>
          <a:r>
            <a:rPr lang="en-US" sz="2000" kern="1200" dirty="0"/>
            <a:t>will be more promising in the real tomato breeding practices.</a:t>
          </a:r>
        </a:p>
      </dsp:txBody>
      <dsp:txXfrm>
        <a:off x="5802751" y="1721362"/>
        <a:ext cx="2460528" cy="2239617"/>
      </dsp:txXfrm>
    </dsp:sp>
    <dsp:sp modelId="{84E0D595-C1EA-4B69-8E66-B86B9793BCE4}">
      <dsp:nvSpPr>
        <dsp:cNvPr id="0" name=""/>
        <dsp:cNvSpPr/>
      </dsp:nvSpPr>
      <dsp:spPr>
        <a:xfrm>
          <a:off x="8519579" y="1643742"/>
          <a:ext cx="2702844" cy="2394857"/>
        </a:xfrm>
        <a:prstGeom prst="roundRect">
          <a:avLst/>
        </a:prstGeom>
        <a:solidFill>
          <a:schemeClr val="accent3">
            <a:shade val="80000"/>
            <a:hueOff val="792097"/>
            <a:satOff val="-56215"/>
            <a:lumOff val="36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This will be the next story!</a:t>
          </a:r>
        </a:p>
      </dsp:txBody>
      <dsp:txXfrm>
        <a:off x="8636486" y="1760649"/>
        <a:ext cx="2469030" cy="2161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001B-7F02-42E2-80AF-E3F8CED5CAB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DF07A-4366-4C8D-9F0C-BAE3E6E07C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1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3CFEBF-E476-4DD0-ACC9-64E3F0DB0B25}" type="slidenum">
              <a:rPr lang="zh-CN" altLang="en-US">
                <a:solidFill>
                  <a:prstClr val="black"/>
                </a:solidFill>
              </a:rPr>
              <a:pPr eaLnBrk="1" hangingPunct="1"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8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3CFEBF-E476-4DD0-ACC9-64E3F0DB0B25}" type="slidenum">
              <a:rPr lang="zh-CN" altLang="en-US">
                <a:solidFill>
                  <a:prstClr val="black"/>
                </a:solidFill>
              </a:rPr>
              <a:pPr eaLnBrk="1" hangingPunct="1"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8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95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3CFEBF-E476-4DD0-ACC9-64E3F0DB0B25}" type="slidenum">
              <a:rPr lang="zh-CN" altLang="en-US">
                <a:solidFill>
                  <a:prstClr val="black"/>
                </a:solidFill>
              </a:rPr>
              <a:pPr eaLnBrk="1" hangingPunct="1"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8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3CFEBF-E476-4DD0-ACC9-64E3F0DB0B25}" type="slidenum">
              <a:rPr lang="zh-CN" altLang="en-US">
                <a:solidFill>
                  <a:prstClr val="black"/>
                </a:solidFill>
              </a:rPr>
              <a:pPr eaLnBrk="1" hangingPunct="1"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88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35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5DF07A-4366-4C8D-9F0C-BAE3E6E07CB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44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0FE5-8EF4-40AB-885B-C6B2C67B00AF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21B3-58A9-475B-8CE0-D919F5D93064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2F70-38F6-4CBB-A24D-B76308AEECC2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2CD4-8640-4241-83BD-3DF076C5F1F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2018/6/14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59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" y="0"/>
            <a:ext cx="12191332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F1267-223F-4F0A-8D9B-D0A7C6649A7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2018/6/14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43BCF-C6F4-4F14-9138-E5ADE1A61F3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71" tIns="43335" rIns="86671" bIns="4333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2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DB812-4951-436B-BFA2-3685AD20F7D0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36A0-FB49-4BA7-B439-95D443DF70D9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977A-879B-4864-A4E2-FA6DCF9C637A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CA9B-FCC4-49F4-B80F-3C5C0A041061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63F3-5328-4AD0-80FB-14A30ACDDF1C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AAEE-D0FA-4605-B6D4-D8F34EB33997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6DBD-45AA-4EE4-ADF8-B3972D13400F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2EEA2-1B4A-41D5-9797-846EB1F21A27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B5A91A1A-2AEC-412D-88AC-8E648D37B677}" type="datetime1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FAE09162-089F-40F8-81E7-53132DE097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91" y="365780"/>
            <a:ext cx="10515224" cy="1324636"/>
          </a:xfrm>
          <a:prstGeom prst="rect">
            <a:avLst/>
          </a:prstGeom>
        </p:spPr>
        <p:txBody>
          <a:bodyPr vert="horz" lIns="86671" tIns="43335" rIns="86671" bIns="4333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91" y="1825890"/>
            <a:ext cx="10515224" cy="4351729"/>
          </a:xfrm>
          <a:prstGeom prst="rect">
            <a:avLst/>
          </a:prstGeom>
        </p:spPr>
        <p:txBody>
          <a:bodyPr vert="horz" lIns="86671" tIns="43335" rIns="86671" bIns="4333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91" y="6356749"/>
            <a:ext cx="2742447" cy="364275"/>
          </a:xfrm>
          <a:prstGeom prst="rect">
            <a:avLst/>
          </a:prstGeom>
        </p:spPr>
        <p:txBody>
          <a:bodyPr vert="horz" lIns="86671" tIns="43335" rIns="86671" bIns="4333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CFD21F-1EB3-452A-A349-ECCA3EE34D6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2018/6/14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5" y="6356749"/>
            <a:ext cx="4115176" cy="364275"/>
          </a:xfrm>
          <a:prstGeom prst="rect">
            <a:avLst/>
          </a:prstGeom>
        </p:spPr>
        <p:txBody>
          <a:bodyPr vert="horz" lIns="86671" tIns="43335" rIns="86671" bIns="4333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8" y="6356749"/>
            <a:ext cx="2742447" cy="364275"/>
          </a:xfrm>
          <a:prstGeom prst="rect">
            <a:avLst/>
          </a:prstGeom>
        </p:spPr>
        <p:txBody>
          <a:bodyPr vert="horz" lIns="86671" tIns="43335" rIns="86671" bIns="4333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01EE5D-26FB-46D5-A381-ECFB35BF1D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60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866711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678" indent="-216678" algn="l" defTabSz="866711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33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3388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6744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099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3454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6810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0166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3520" indent="-216678" algn="l" defTabSz="866711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355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711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066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3421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6777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132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3488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6843" algn="l" defTabSz="86671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13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3" Type="http://schemas.openxmlformats.org/officeDocument/2006/relationships/image" Target="../media/image13.pn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5" Type="http://schemas.openxmlformats.org/officeDocument/2006/relationships/image" Target="../media/image72.png"/><Relationship Id="rId10" Type="http://schemas.openxmlformats.org/officeDocument/2006/relationships/image" Target="../media/image67.jpeg"/><Relationship Id="rId4" Type="http://schemas.openxmlformats.org/officeDocument/2006/relationships/image" Target="../media/image40.png"/><Relationship Id="rId9" Type="http://schemas.openxmlformats.org/officeDocument/2006/relationships/image" Target="../media/image66.jpeg"/><Relationship Id="rId1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13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2.png"/><Relationship Id="rId7" Type="http://schemas.openxmlformats.org/officeDocument/2006/relationships/image" Target="../media/image8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13.png"/><Relationship Id="rId10" Type="http://schemas.openxmlformats.org/officeDocument/2006/relationships/image" Target="../media/image88.png"/><Relationship Id="rId4" Type="http://schemas.openxmlformats.org/officeDocument/2006/relationships/image" Target="../media/image33.png"/><Relationship Id="rId9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3"/>
            <a:ext cx="12255690" cy="6858000"/>
            <a:chOff x="-63690" y="10886"/>
            <a:chExt cx="1225569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10886"/>
              <a:ext cx="9144000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970"/>
            <a:stretch>
              <a:fillRect/>
            </a:stretch>
          </p:blipFill>
          <p:spPr>
            <a:xfrm flipH="1">
              <a:off x="-63690" y="10886"/>
              <a:ext cx="3111690" cy="6858000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screen"/>
          <a:srcRect r="78994"/>
          <a:stretch>
            <a:fillRect/>
          </a:stretch>
        </p:blipFill>
        <p:spPr>
          <a:xfrm>
            <a:off x="1754158" y="3828543"/>
            <a:ext cx="512582" cy="2088000"/>
          </a:xfrm>
          <a:prstGeom prst="rect">
            <a:avLst/>
          </a:prstGeom>
        </p:spPr>
      </p:pic>
      <p:pic>
        <p:nvPicPr>
          <p:cNvPr id="14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2" y="4136571"/>
            <a:ext cx="1944464" cy="275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38" y="3751610"/>
            <a:ext cx="865335" cy="129061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 descr="Search image results for &quot;孔子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838" y="5100871"/>
            <a:ext cx="1017068" cy="145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278906" y="3751609"/>
            <a:ext cx="2045336" cy="1290615"/>
            <a:chOff x="5278906" y="3751609"/>
            <a:chExt cx="2045336" cy="1290615"/>
          </a:xfrm>
        </p:grpSpPr>
        <p:pic>
          <p:nvPicPr>
            <p:cNvPr id="1034" name="Picture 10" descr="Search results for &quot;书卷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906" y="3751609"/>
              <a:ext cx="2045336" cy="1290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5"/>
            <p:cNvSpPr txBox="1"/>
            <p:nvPr/>
          </p:nvSpPr>
          <p:spPr>
            <a:xfrm>
              <a:off x="5497007" y="3985920"/>
              <a:ext cx="1654924" cy="86177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1001">
              <a:schemeClr val="lt1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Jiantao ZHAO</a:t>
              </a:r>
            </a:p>
            <a:p>
              <a:r>
                <a:rPr lang="zh-CN" altLang="en-US" sz="3200" b="1" dirty="0">
                  <a:latin typeface="xingkai"/>
                  <a:ea typeface="FangSong" panose="02010609060101010101" pitchFamily="49" charset="-122"/>
                  <a:cs typeface="Arial" panose="020B0604020202020204" pitchFamily="34" charset="0"/>
                </a:rPr>
                <a:t>赵建涛</a:t>
              </a:r>
              <a:endParaRPr lang="en-US" sz="3200" b="1" dirty="0">
                <a:latin typeface="xingkai"/>
                <a:ea typeface="FangSong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84" y="4550180"/>
            <a:ext cx="2534745" cy="122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64" y="3884407"/>
            <a:ext cx="806721" cy="9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5278906" y="5025527"/>
            <a:ext cx="3248078" cy="1561575"/>
            <a:chOff x="5278906" y="5025527"/>
            <a:chExt cx="3248078" cy="1561575"/>
          </a:xfrm>
        </p:grpSpPr>
        <p:pic>
          <p:nvPicPr>
            <p:cNvPr id="1036" name="Picture 12" descr="Related imag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122157" y="4182276"/>
              <a:ext cx="1561575" cy="3248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5"/>
            <p:cNvSpPr txBox="1"/>
            <p:nvPr/>
          </p:nvSpPr>
          <p:spPr>
            <a:xfrm>
              <a:off x="5631733" y="5429852"/>
              <a:ext cx="2652296" cy="646331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1001">
              <a:schemeClr val="lt1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Viner Hand ITC" panose="03070502030502020203" pitchFamily="66" charset="0"/>
                  <a:cs typeface="Arial" panose="020B0604020202020204" pitchFamily="34" charset="0"/>
                </a:rPr>
                <a:t>Mathilde CAUSSE</a:t>
              </a:r>
            </a:p>
            <a:p>
              <a:r>
                <a:rPr lang="en-US" sz="1600" b="1" dirty="0">
                  <a:latin typeface="Viner Hand ITC" panose="03070502030502020203" pitchFamily="66" charset="0"/>
                  <a:cs typeface="Arial" panose="020B0604020202020204" pitchFamily="34" charset="0"/>
                </a:rPr>
                <a:t>Christopher SAUVAGE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9873" y="455927"/>
            <a:ext cx="11922127" cy="2973070"/>
            <a:chOff x="269873" y="455927"/>
            <a:chExt cx="11922127" cy="2973070"/>
          </a:xfrm>
        </p:grpSpPr>
        <p:pic>
          <p:nvPicPr>
            <p:cNvPr id="15" name="Picture 5" descr="Related imag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73" y="455927"/>
              <a:ext cx="11922127" cy="2973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450" y="1599562"/>
              <a:ext cx="761116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9162-089F-40F8-81E7-53132DE0972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03105" y="1370956"/>
            <a:ext cx="10058624" cy="1077218"/>
          </a:xfrm>
          <a:prstGeom prst="rect">
            <a:avLst/>
          </a:prstGeom>
          <a:solidFill>
            <a:srgbClr val="FF9900">
              <a:alpha val="0"/>
            </a:srgbClr>
          </a:solidFill>
          <a:ln>
            <a:noFill/>
          </a:ln>
        </p:spPr>
        <p:style>
          <a:lnRef idx="1">
            <a:schemeClr val="accent4"/>
          </a:lnRef>
          <a:fillRef idx="1001">
            <a:schemeClr val="lt1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Meta-analysis of Genome-wide Association Provides New Insights into Tomato Flavor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435516" y="-4"/>
            <a:ext cx="2470470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5" y="898528"/>
            <a:ext cx="5482349" cy="554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 rot="1759333">
            <a:off x="8266719" y="967226"/>
            <a:ext cx="1478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4295849">
            <a:off x="4270297" y="5006226"/>
            <a:ext cx="2107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Population structure</a:t>
            </a:r>
          </a:p>
        </p:txBody>
      </p:sp>
      <p:sp>
        <p:nvSpPr>
          <p:cNvPr id="16" name="Rectangle 15"/>
          <p:cNvSpPr/>
          <p:nvPr/>
        </p:nvSpPr>
        <p:spPr>
          <a:xfrm rot="20296491">
            <a:off x="6006249" y="862069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Genetic factors</a:t>
            </a:r>
          </a:p>
        </p:txBody>
      </p:sp>
      <p:sp>
        <p:nvSpPr>
          <p:cNvPr id="17" name="Rectangle 16"/>
          <p:cNvSpPr/>
          <p:nvPr/>
        </p:nvSpPr>
        <p:spPr>
          <a:xfrm rot="18013926">
            <a:off x="4578828" y="1954501"/>
            <a:ext cx="1769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Statistical factors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44991" y="3385056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LD</a:t>
            </a:r>
          </a:p>
        </p:txBody>
      </p:sp>
      <p:sp>
        <p:nvSpPr>
          <p:cNvPr id="19" name="Rectangle 18"/>
          <p:cNvSpPr/>
          <p:nvPr/>
        </p:nvSpPr>
        <p:spPr>
          <a:xfrm rot="3815045">
            <a:off x="9498070" y="2422736"/>
            <a:ext cx="1831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X E interactions</a:t>
            </a:r>
          </a:p>
        </p:txBody>
      </p:sp>
      <p:sp>
        <p:nvSpPr>
          <p:cNvPr id="21" name="Rectangle 20"/>
          <p:cNvSpPr/>
          <p:nvPr/>
        </p:nvSpPr>
        <p:spPr>
          <a:xfrm rot="20602899">
            <a:off x="8203988" y="6120462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Genotyping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828382">
            <a:off x="6518201" y="6211932"/>
            <a:ext cx="122649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7866651">
            <a:off x="9538080" y="4815189"/>
            <a:ext cx="159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Measurements</a:t>
            </a:r>
          </a:p>
        </p:txBody>
      </p:sp>
      <p:sp>
        <p:nvSpPr>
          <p:cNvPr id="26" name="Right Arrow Callout 25"/>
          <p:cNvSpPr/>
          <p:nvPr/>
        </p:nvSpPr>
        <p:spPr>
          <a:xfrm>
            <a:off x="625643" y="2453749"/>
            <a:ext cx="3838074" cy="2432833"/>
          </a:xfrm>
          <a:prstGeom prst="rightArrowCallou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Factors leading to </a:t>
            </a:r>
            <a:r>
              <a:rPr lang="en-US" sz="2800" dirty="0" smtClean="0"/>
              <a:t>Heterogeneity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564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" y="485151"/>
            <a:ext cx="6776891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19093" y="700703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Meta-analysis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1" y="1643746"/>
            <a:ext cx="8186169" cy="448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Image result for barbapa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80" y="1428750"/>
            <a:ext cx="33147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7119011" y="1784537"/>
            <a:ext cx="1828800" cy="892628"/>
          </a:xfrm>
          <a:prstGeom prst="cloudCallout">
            <a:avLst>
              <a:gd name="adj1" fmla="val 77941"/>
              <a:gd name="adj2" fmla="val 134345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What?</a:t>
            </a:r>
          </a:p>
        </p:txBody>
      </p:sp>
      <p:sp>
        <p:nvSpPr>
          <p:cNvPr id="16" name="Cloud Callout 15"/>
          <p:cNvSpPr/>
          <p:nvPr/>
        </p:nvSpPr>
        <p:spPr>
          <a:xfrm>
            <a:off x="8403525" y="663309"/>
            <a:ext cx="2016805" cy="1121228"/>
          </a:xfrm>
          <a:prstGeom prst="cloudCallout">
            <a:avLst>
              <a:gd name="adj1" fmla="val 60129"/>
              <a:gd name="adj2" fmla="val 35316"/>
            </a:avLst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Meta-analysis</a:t>
            </a:r>
          </a:p>
        </p:txBody>
      </p:sp>
    </p:spTree>
    <p:extLst>
      <p:ext uri="{BB962C8B-B14F-4D97-AF65-F5344CB8AC3E}">
        <p14:creationId xmlns:p14="http://schemas.microsoft.com/office/powerpoint/2010/main" val="7337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452493"/>
            <a:ext cx="6776891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66689" y="668045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Meta-analysis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85" y="1415145"/>
            <a:ext cx="8472142" cy="458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579785" y="5998027"/>
            <a:ext cx="84721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Zeggini</a:t>
            </a:r>
            <a:r>
              <a:rPr lang="en-US" dirty="0"/>
              <a:t> and Ioannidis 2009 Nat Genet; </a:t>
            </a:r>
            <a:r>
              <a:rPr lang="en-US" dirty="0" err="1"/>
              <a:t>Evagelou</a:t>
            </a:r>
            <a:r>
              <a:rPr lang="en-US" dirty="0"/>
              <a:t> and Ioannidis 2013 Nat Genet Rev; </a:t>
            </a:r>
            <a:r>
              <a:rPr lang="en-US" dirty="0" err="1"/>
              <a:t>Sud</a:t>
            </a:r>
            <a:r>
              <a:rPr lang="en-US" dirty="0"/>
              <a:t> et al. 2017 Nat Rev Cancer; </a:t>
            </a:r>
            <a:r>
              <a:rPr lang="en-US" dirty="0" err="1"/>
              <a:t>Wijmenga</a:t>
            </a:r>
            <a:r>
              <a:rPr lang="en-US" dirty="0"/>
              <a:t> et al. 2018 Nat Genet</a:t>
            </a:r>
          </a:p>
        </p:txBody>
      </p:sp>
    </p:spTree>
    <p:extLst>
      <p:ext uri="{BB962C8B-B14F-4D97-AF65-F5344CB8AC3E}">
        <p14:creationId xmlns:p14="http://schemas.microsoft.com/office/powerpoint/2010/main" val="26691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" y="455164"/>
            <a:ext cx="7464926" cy="111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-90562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2242" y="657081"/>
            <a:ext cx="285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Landmarks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0" y="1510899"/>
            <a:ext cx="5076825" cy="424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85" y="1510900"/>
            <a:ext cx="6128748" cy="424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19864" y="5999203"/>
            <a:ext cx="283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Gurevitch</a:t>
            </a:r>
            <a:r>
              <a:rPr lang="en-US" dirty="0"/>
              <a:t> et al. 2018 Nature</a:t>
            </a:r>
          </a:p>
        </p:txBody>
      </p:sp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2" name="Chevron 11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3" name="Chevron 12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4" name="Chevron 13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5" name="Chevron 14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28165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lock Arc 30"/>
          <p:cNvSpPr/>
          <p:nvPr/>
        </p:nvSpPr>
        <p:spPr>
          <a:xfrm rot="205508">
            <a:off x="8565875" y="2213096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8" y="267430"/>
            <a:ext cx="6820351" cy="197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55145" y="669024"/>
            <a:ext cx="10312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Models </a:t>
            </a:r>
          </a:p>
          <a:p>
            <a:r>
              <a:rPr lang="en-US" sz="2800" dirty="0">
                <a:solidFill>
                  <a:schemeClr val="bg1"/>
                </a:solidFill>
              </a:rPr>
              <a:t>--- for meta-analysis</a:t>
            </a:r>
          </a:p>
        </p:txBody>
      </p:sp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0" y="3339816"/>
            <a:ext cx="1862256" cy="19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6723250" y="3287854"/>
            <a:ext cx="1783900" cy="114299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Inverse-variance</a:t>
            </a:r>
          </a:p>
        </p:txBody>
      </p:sp>
      <p:sp>
        <p:nvSpPr>
          <p:cNvPr id="15" name="Oval 14"/>
          <p:cNvSpPr/>
          <p:nvPr/>
        </p:nvSpPr>
        <p:spPr>
          <a:xfrm>
            <a:off x="6723250" y="1573171"/>
            <a:ext cx="1856030" cy="114299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Z-test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997758" y="4463333"/>
            <a:ext cx="2544538" cy="122990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Random-effect model</a:t>
            </a:r>
          </a:p>
        </p:txBody>
      </p:sp>
      <p:sp>
        <p:nvSpPr>
          <p:cNvPr id="17" name="Oval 16"/>
          <p:cNvSpPr/>
          <p:nvPr/>
        </p:nvSpPr>
        <p:spPr>
          <a:xfrm>
            <a:off x="3997758" y="2457637"/>
            <a:ext cx="2544538" cy="11811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Fixed-effect model</a:t>
            </a:r>
          </a:p>
        </p:txBody>
      </p:sp>
      <p:sp>
        <p:nvSpPr>
          <p:cNvPr id="23" name="Oval 22"/>
          <p:cNvSpPr/>
          <p:nvPr/>
        </p:nvSpPr>
        <p:spPr>
          <a:xfrm>
            <a:off x="6687185" y="4866099"/>
            <a:ext cx="1783900" cy="114299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Eskin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945545" y="3440071"/>
            <a:ext cx="1984177" cy="142602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Meta-analysis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3" y="4213105"/>
            <a:ext cx="2724154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3" y="1784083"/>
            <a:ext cx="27241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Block Arc 4"/>
          <p:cNvSpPr/>
          <p:nvPr/>
        </p:nvSpPr>
        <p:spPr>
          <a:xfrm rot="19453133">
            <a:off x="3311778" y="3189782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Block Arc 23"/>
          <p:cNvSpPr/>
          <p:nvPr/>
        </p:nvSpPr>
        <p:spPr>
          <a:xfrm rot="13170621">
            <a:off x="3355317" y="4913993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lock Arc 24"/>
          <p:cNvSpPr/>
          <p:nvPr/>
        </p:nvSpPr>
        <p:spPr>
          <a:xfrm rot="19453133">
            <a:off x="6038629" y="2305825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lock Arc 26"/>
          <p:cNvSpPr/>
          <p:nvPr/>
        </p:nvSpPr>
        <p:spPr>
          <a:xfrm rot="12851167">
            <a:off x="6037838" y="3619123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/>
          <p:cNvSpPr/>
          <p:nvPr/>
        </p:nvSpPr>
        <p:spPr>
          <a:xfrm rot="11367677">
            <a:off x="6051796" y="5540449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lock Arc 33"/>
          <p:cNvSpPr/>
          <p:nvPr/>
        </p:nvSpPr>
        <p:spPr>
          <a:xfrm rot="2147457">
            <a:off x="8395066" y="3886036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Block Arc 34"/>
          <p:cNvSpPr/>
          <p:nvPr/>
        </p:nvSpPr>
        <p:spPr>
          <a:xfrm rot="9170863">
            <a:off x="8395066" y="5270822"/>
            <a:ext cx="772886" cy="203642"/>
          </a:xfrm>
          <a:prstGeom prst="blockArc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-Right Arrow Callout 8"/>
          <p:cNvSpPr/>
          <p:nvPr/>
        </p:nvSpPr>
        <p:spPr>
          <a:xfrm rot="16200000">
            <a:off x="9643993" y="2084189"/>
            <a:ext cx="1533674" cy="2724154"/>
          </a:xfrm>
          <a:prstGeom prst="leftRightArrowCallout">
            <a:avLst>
              <a:gd name="adj1" fmla="val 13181"/>
              <a:gd name="adj2" fmla="val 11704"/>
              <a:gd name="adj3" fmla="val 25000"/>
              <a:gd name="adj4" fmla="val 4812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05208" y="3234914"/>
            <a:ext cx="283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 Geno &amp; </a:t>
            </a:r>
            <a:r>
              <a:rPr lang="en-US" sz="2400" b="1" dirty="0" err="1"/>
              <a:t>Pheno</a:t>
            </a:r>
            <a:r>
              <a:rPr lang="en-US" sz="2400" b="1" dirty="0"/>
              <a:t> !!!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C647E084-FF99-5F4F-9BD0-EC6B7B5A398D}"/>
              </a:ext>
            </a:extLst>
          </p:cNvPr>
          <p:cNvSpPr txBox="1"/>
          <p:nvPr/>
        </p:nvSpPr>
        <p:spPr>
          <a:xfrm>
            <a:off x="1105073" y="6030685"/>
            <a:ext cx="10312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=&gt; </a:t>
            </a:r>
            <a:r>
              <a:rPr lang="fr-FR" sz="2400" dirty="0" err="1"/>
              <a:t>However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estimate</a:t>
            </a:r>
            <a:r>
              <a:rPr lang="fr-FR" sz="2400" dirty="0"/>
              <a:t> </a:t>
            </a:r>
            <a:r>
              <a:rPr lang="fr-FR" sz="2400" b="1" dirty="0"/>
              <a:t>beta values </a:t>
            </a:r>
            <a:r>
              <a:rPr lang="fr-FR" sz="2400" dirty="0" smtClean="0"/>
              <a:t>and </a:t>
            </a:r>
            <a:r>
              <a:rPr lang="fr-FR" sz="2400" b="1" dirty="0" smtClean="0"/>
              <a:t>standard </a:t>
            </a:r>
            <a:r>
              <a:rPr lang="fr-FR" sz="2400" b="1" dirty="0" err="1"/>
              <a:t>errors</a:t>
            </a:r>
            <a:r>
              <a:rPr lang="fr-FR" sz="2400" b="1" dirty="0"/>
              <a:t> </a:t>
            </a:r>
            <a:r>
              <a:rPr lang="fr-FR" sz="2400" dirty="0" err="1" smtClean="0"/>
              <a:t>from</a:t>
            </a:r>
            <a:r>
              <a:rPr lang="fr-FR" sz="2400" dirty="0" smtClean="0"/>
              <a:t> GWAS.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484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2" name="Chevron 11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3" name="Chevron 12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4" name="Chevron 13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5" name="Chevron 14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Chevron 15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7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" y="511630"/>
            <a:ext cx="7258093" cy="87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83874" y="602641"/>
            <a:ext cx="4568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Example in human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70582" y="2928256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GWAS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16839536"/>
              </p:ext>
            </p:extLst>
          </p:nvPr>
        </p:nvGraphicFramePr>
        <p:xfrm>
          <a:off x="5638774" y="1187417"/>
          <a:ext cx="6324624" cy="5137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4" y="1326395"/>
            <a:ext cx="5165976" cy="475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5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354264"/>
              </p:ext>
            </p:extLst>
          </p:nvPr>
        </p:nvGraphicFramePr>
        <p:xfrm>
          <a:off x="1320333" y="1817914"/>
          <a:ext cx="9570818" cy="3818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4" y="455164"/>
            <a:ext cx="11434771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-90562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6675" y="744169"/>
            <a:ext cx="575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Promises from Meta-analyses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3171" y="6008915"/>
            <a:ext cx="73133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Zeggini</a:t>
            </a:r>
            <a:r>
              <a:rPr lang="en-US" dirty="0"/>
              <a:t> and Ioannidis 2009 Nat Genet; </a:t>
            </a:r>
            <a:r>
              <a:rPr lang="en-US" dirty="0" err="1"/>
              <a:t>Evagelou</a:t>
            </a:r>
            <a:r>
              <a:rPr lang="en-US" dirty="0"/>
              <a:t> and Ioannidis 2013 Nat Genet Rev; </a:t>
            </a:r>
            <a:r>
              <a:rPr lang="en-US" dirty="0" err="1"/>
              <a:t>Sud</a:t>
            </a:r>
            <a:r>
              <a:rPr lang="en-US" dirty="0"/>
              <a:t> et al. 2017 Nat Rev Cancer; </a:t>
            </a:r>
            <a:r>
              <a:rPr lang="en-US" dirty="0" err="1"/>
              <a:t>Wijmenga</a:t>
            </a:r>
            <a:r>
              <a:rPr lang="en-US" dirty="0"/>
              <a:t> et al. 2018 Nat Genet</a:t>
            </a:r>
          </a:p>
        </p:txBody>
      </p:sp>
      <p:sp>
        <p:nvSpPr>
          <p:cNvPr id="11" name="Pentagon 10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2" name="Chevron 11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3" name="Chevron 12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4" name="Chevron 13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5" name="Chevron 14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" name="Chevron 15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6130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688028"/>
              </p:ext>
            </p:extLst>
          </p:nvPr>
        </p:nvGraphicFramePr>
        <p:xfrm>
          <a:off x="636326" y="925738"/>
          <a:ext cx="11120245" cy="5714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5" y="629340"/>
            <a:ext cx="8271630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0340" y="918345"/>
            <a:ext cx="285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Main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74185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87955"/>
              </p:ext>
            </p:extLst>
          </p:nvPr>
        </p:nvGraphicFramePr>
        <p:xfrm>
          <a:off x="1240953" y="715965"/>
          <a:ext cx="9563098" cy="572292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474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62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627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627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2259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Table 1. Summaries of different GWAS panels used in this study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59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GWAS panel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</a:rPr>
                        <a:t>Sauvage</a:t>
                      </a:r>
                      <a:r>
                        <a:rPr lang="en-US" sz="1400" b="1" dirty="0">
                          <a:effectLst/>
                        </a:rPr>
                        <a:t> et al., 2014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Bauchet et al., 2017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Tieman et al., 2017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59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Panel code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B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59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Population size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163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300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402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59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Phenotype replications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2007 and 2008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2011 and 2012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Florida and Israel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18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Genotype method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SOLCAP arrays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SOLCAP and CBSG arrays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Whole-genome sequencing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59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Genotyped SNPs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6600CC"/>
                          </a:solidFill>
                          <a:effectLst/>
                        </a:rPr>
                        <a:t>5,995</a:t>
                      </a:r>
                      <a:endParaRPr lang="en-US" sz="1600" b="1" dirty="0">
                        <a:solidFill>
                          <a:srgbClr val="6600CC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9,013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2,014,488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59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MAF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0.037 &lt;MAF&lt;0.45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MAF&gt;0.01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MAF&gt;0.05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59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Population structure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K=2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K=6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K=5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59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GWAS model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MLMM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MLMM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EMMAX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5901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Sugars and acids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Citrate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Citrate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Citrate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5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Fructose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Fructose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Fructose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5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Malate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Malate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Malate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5901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Amino acids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Asparagine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Asparagine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5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Aspartate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Aspartic acid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45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GABA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GABA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45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Glutamine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Glutamine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45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…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…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45901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Volatiles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(E)-2-heptenal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(E)-2-heptenal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45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(E)-2-hexenal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(E)-2-hexenal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45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(Z)-3-hexen-1-ol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(Z)-3-hexen-1-ol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45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(Z)-3-hexenal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(Z)-3-hexenal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10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…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…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6956" marR="56956" marT="0" marB="0"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70920" y="6051941"/>
            <a:ext cx="2742447" cy="364275"/>
          </a:xfrm>
        </p:spPr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5" name="Chevron 14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6" name="Chevron 15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7" name="Chevron 16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8" name="Chevron 17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9" name="Chevron 18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29223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lowchart: Alternate Process 161"/>
          <p:cNvSpPr/>
          <p:nvPr/>
        </p:nvSpPr>
        <p:spPr>
          <a:xfrm>
            <a:off x="1495493" y="4509212"/>
            <a:ext cx="9713593" cy="705045"/>
          </a:xfrm>
          <a:prstGeom prst="flowChartAlternateProcess">
            <a:avLst/>
          </a:prstGeom>
          <a:gradFill flip="none" rotWithShape="1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Left Brace 246"/>
          <p:cNvSpPr/>
          <p:nvPr/>
        </p:nvSpPr>
        <p:spPr>
          <a:xfrm rot="16200000">
            <a:off x="5882166" y="1584364"/>
            <a:ext cx="868640" cy="5149359"/>
          </a:xfrm>
          <a:prstGeom prst="leftBrace">
            <a:avLst>
              <a:gd name="adj1" fmla="val 8333"/>
              <a:gd name="adj2" fmla="val 81287"/>
            </a:avLst>
          </a:prstGeom>
          <a:noFill/>
          <a:ln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Left Brace 245"/>
          <p:cNvSpPr/>
          <p:nvPr/>
        </p:nvSpPr>
        <p:spPr>
          <a:xfrm rot="16200000">
            <a:off x="5980766" y="-76499"/>
            <a:ext cx="735526" cy="8586457"/>
          </a:xfrm>
          <a:prstGeom prst="leftBrace">
            <a:avLst>
              <a:gd name="adj1" fmla="val 8333"/>
              <a:gd name="adj2" fmla="val 29716"/>
            </a:avLst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458785" y="1175171"/>
            <a:ext cx="4775272" cy="3334042"/>
            <a:chOff x="6458785" y="1288349"/>
            <a:chExt cx="4775272" cy="2724925"/>
          </a:xfrm>
        </p:grpSpPr>
        <p:sp>
          <p:nvSpPr>
            <p:cNvPr id="189" name="Flowchart: Alternate Process 188"/>
            <p:cNvSpPr/>
            <p:nvPr/>
          </p:nvSpPr>
          <p:spPr>
            <a:xfrm>
              <a:off x="6458785" y="1727494"/>
              <a:ext cx="4775272" cy="2285780"/>
            </a:xfrm>
            <a:prstGeom prst="flowChartAlternateProcess">
              <a:avLst/>
            </a:prstGeom>
            <a:solidFill>
              <a:schemeClr val="accent2">
                <a:lumMod val="75000"/>
                <a:alpha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Alternate Process 74"/>
            <p:cNvSpPr/>
            <p:nvPr/>
          </p:nvSpPr>
          <p:spPr>
            <a:xfrm>
              <a:off x="6496587" y="1288349"/>
              <a:ext cx="4737470" cy="402714"/>
            </a:xfrm>
            <a:prstGeom prst="flowChartAlternateProcess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Phenotype</a:t>
              </a:r>
            </a:p>
          </p:txBody>
        </p:sp>
      </p:grpSp>
      <p:pic>
        <p:nvPicPr>
          <p:cNvPr id="1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" y="393791"/>
            <a:ext cx="8034549" cy="101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2967" y="554566"/>
            <a:ext cx="348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Global strategy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517265" y="1187002"/>
            <a:ext cx="4483114" cy="3310403"/>
            <a:chOff x="1534888" y="1279020"/>
            <a:chExt cx="4483114" cy="2403670"/>
          </a:xfrm>
        </p:grpSpPr>
        <p:sp>
          <p:nvSpPr>
            <p:cNvPr id="188" name="Flowchart: Alternate Process 187"/>
            <p:cNvSpPr/>
            <p:nvPr/>
          </p:nvSpPr>
          <p:spPr>
            <a:xfrm>
              <a:off x="1539286" y="1396910"/>
              <a:ext cx="4464234" cy="2285780"/>
            </a:xfrm>
            <a:prstGeom prst="flowChartAlternateProcess">
              <a:avLst/>
            </a:prstGeom>
            <a:solidFill>
              <a:srgbClr val="FFC000">
                <a:alpha val="1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Alternate Process 75"/>
            <p:cNvSpPr/>
            <p:nvPr/>
          </p:nvSpPr>
          <p:spPr>
            <a:xfrm>
              <a:off x="1534888" y="1279020"/>
              <a:ext cx="4483114" cy="402714"/>
            </a:xfrm>
            <a:prstGeom prst="flowChartAlternateProcess">
              <a:avLst/>
            </a:prstGeom>
            <a:solidFill>
              <a:srgbClr val="FF66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Genotype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1536096" y="3705851"/>
            <a:ext cx="1195770" cy="286232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Geno S’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165296" y="3699621"/>
            <a:ext cx="1195770" cy="286232"/>
          </a:xfrm>
          <a:prstGeom prst="rect">
            <a:avLst/>
          </a:prstGeom>
          <a:solidFill>
            <a:srgbClr val="FF33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Geno B’</a:t>
            </a:r>
          </a:p>
        </p:txBody>
      </p:sp>
      <p:sp>
        <p:nvSpPr>
          <p:cNvPr id="102" name="Down Arrow 101"/>
          <p:cNvSpPr/>
          <p:nvPr/>
        </p:nvSpPr>
        <p:spPr>
          <a:xfrm>
            <a:off x="3650096" y="1747256"/>
            <a:ext cx="180000" cy="28800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Down Arrow 102"/>
          <p:cNvSpPr/>
          <p:nvPr/>
        </p:nvSpPr>
        <p:spPr>
          <a:xfrm>
            <a:off x="3649080" y="2304498"/>
            <a:ext cx="180000" cy="2880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Down Arrow 144"/>
          <p:cNvSpPr/>
          <p:nvPr/>
        </p:nvSpPr>
        <p:spPr>
          <a:xfrm>
            <a:off x="3662581" y="3400980"/>
            <a:ext cx="180000" cy="288000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/>
          <p:cNvSpPr/>
          <p:nvPr/>
        </p:nvSpPr>
        <p:spPr>
          <a:xfrm>
            <a:off x="3650096" y="2863030"/>
            <a:ext cx="180000" cy="2880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39663" y="2601248"/>
            <a:ext cx="2860270" cy="286232"/>
          </a:xfrm>
          <a:prstGeom prst="rect">
            <a:avLst/>
          </a:prstGeom>
          <a:solidFill>
            <a:srgbClr val="9933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Genotype imputation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37525" y="3120056"/>
            <a:ext cx="4448929" cy="286232"/>
          </a:xfrm>
          <a:prstGeom prst="rect">
            <a:avLst/>
          </a:prstGeom>
          <a:solidFill>
            <a:srgbClr val="9933FF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Quality control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3520052" y="5686316"/>
            <a:ext cx="3713494" cy="701731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/>
              <a:t>Meta-analysis</a:t>
            </a:r>
          </a:p>
        </p:txBody>
      </p:sp>
      <p:sp>
        <p:nvSpPr>
          <p:cNvPr id="225" name="Slide Number Placeholder 2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8" name="Pentagon 15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59" name="Chevron 15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60" name="Chevron 15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61" name="Chevron 16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68" name="Chevron 167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69" name="Chevron 168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790684" y="3689518"/>
            <a:ext cx="1195770" cy="286232"/>
          </a:xfrm>
          <a:prstGeom prst="rect">
            <a:avLst/>
          </a:prstGeom>
          <a:solidFill>
            <a:srgbClr val="99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Geno T’</a:t>
            </a:r>
          </a:p>
        </p:txBody>
      </p:sp>
      <p:sp>
        <p:nvSpPr>
          <p:cNvPr id="172" name="Down Arrow 171"/>
          <p:cNvSpPr/>
          <p:nvPr/>
        </p:nvSpPr>
        <p:spPr>
          <a:xfrm>
            <a:off x="5284920" y="1753377"/>
            <a:ext cx="180000" cy="288000"/>
          </a:xfrm>
          <a:prstGeom prst="downArrow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Down Arrow 172"/>
          <p:cNvSpPr/>
          <p:nvPr/>
        </p:nvSpPr>
        <p:spPr>
          <a:xfrm>
            <a:off x="5293805" y="2320046"/>
            <a:ext cx="180000" cy="792000"/>
          </a:xfrm>
          <a:prstGeom prst="downArrow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own Arrow 173"/>
          <p:cNvSpPr/>
          <p:nvPr/>
        </p:nvSpPr>
        <p:spPr>
          <a:xfrm>
            <a:off x="5284920" y="3390895"/>
            <a:ext cx="180000" cy="288000"/>
          </a:xfrm>
          <a:prstGeom prst="downArrow">
            <a:avLst/>
          </a:prstGeom>
          <a:solidFill>
            <a:srgbClr val="99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10027401" y="2038955"/>
            <a:ext cx="1195770" cy="286232"/>
          </a:xfrm>
          <a:prstGeom prst="rect">
            <a:avLst/>
          </a:prstGeom>
          <a:solidFill>
            <a:srgbClr val="009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err="1"/>
              <a:t>Pheno</a:t>
            </a:r>
            <a:r>
              <a:rPr lang="en-US" sz="1400" b="1" dirty="0"/>
              <a:t> S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8212647" y="2047026"/>
            <a:ext cx="1180817" cy="286232"/>
          </a:xfrm>
          <a:prstGeom prst="rect">
            <a:avLst/>
          </a:prstGeom>
          <a:solidFill>
            <a:srgbClr val="009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err="1"/>
              <a:t>Pheno</a:t>
            </a:r>
            <a:r>
              <a:rPr lang="en-US" sz="1400" b="1" dirty="0"/>
              <a:t> B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6458785" y="2047026"/>
            <a:ext cx="1195770" cy="286232"/>
          </a:xfrm>
          <a:prstGeom prst="rect">
            <a:avLst/>
          </a:prstGeom>
          <a:solidFill>
            <a:srgbClr val="009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err="1"/>
              <a:t>Pheno</a:t>
            </a:r>
            <a:r>
              <a:rPr lang="en-US" sz="1400" b="1" dirty="0"/>
              <a:t> T</a:t>
            </a:r>
          </a:p>
        </p:txBody>
      </p:sp>
      <p:sp>
        <p:nvSpPr>
          <p:cNvPr id="178" name="Down Arrow 177"/>
          <p:cNvSpPr/>
          <p:nvPr/>
        </p:nvSpPr>
        <p:spPr>
          <a:xfrm>
            <a:off x="1998160" y="1745120"/>
            <a:ext cx="180000" cy="28800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own Arrow 181"/>
          <p:cNvSpPr/>
          <p:nvPr/>
        </p:nvSpPr>
        <p:spPr>
          <a:xfrm>
            <a:off x="1997144" y="2302362"/>
            <a:ext cx="180000" cy="2880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own Arrow 186"/>
          <p:cNvSpPr/>
          <p:nvPr/>
        </p:nvSpPr>
        <p:spPr>
          <a:xfrm>
            <a:off x="2010645" y="3398844"/>
            <a:ext cx="180000" cy="288000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Down Arrow 189"/>
          <p:cNvSpPr/>
          <p:nvPr/>
        </p:nvSpPr>
        <p:spPr>
          <a:xfrm>
            <a:off x="1998160" y="2860894"/>
            <a:ext cx="180000" cy="2880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528777" y="2036267"/>
            <a:ext cx="1195770" cy="286232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Geno 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126385" y="2035805"/>
            <a:ext cx="1195770" cy="286232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Geno B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785920" y="2047026"/>
            <a:ext cx="1195770" cy="286232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Geno 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69958" y="2334220"/>
            <a:ext cx="1184597" cy="5266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Sugars and organic acids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10027401" y="2345308"/>
            <a:ext cx="1206656" cy="5421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Sugars and organic acids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8208868" y="2345308"/>
            <a:ext cx="1184597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Sugars and organic acids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8208867" y="2897081"/>
            <a:ext cx="1184597" cy="540000"/>
          </a:xfrm>
          <a:prstGeom prst="rect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Volatiles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8212647" y="3454725"/>
            <a:ext cx="1184597" cy="540000"/>
          </a:xfrm>
          <a:prstGeom prst="rect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Amino acids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6469958" y="2878894"/>
            <a:ext cx="1184597" cy="540000"/>
          </a:xfrm>
          <a:prstGeom prst="rect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Volatiles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10027400" y="3454725"/>
            <a:ext cx="1206657" cy="540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Amino acids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10027401" y="2897081"/>
            <a:ext cx="1206656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NA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6464371" y="3432788"/>
            <a:ext cx="1184597" cy="540000"/>
          </a:xfrm>
          <a:prstGeom prst="rect">
            <a:avLst/>
          </a:prstGeom>
          <a:solidFill>
            <a:srgbClr val="9933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NA</a:t>
            </a:r>
          </a:p>
        </p:txBody>
      </p:sp>
      <p:sp>
        <p:nvSpPr>
          <p:cNvPr id="212" name="Down Arrow 211"/>
          <p:cNvSpPr/>
          <p:nvPr/>
        </p:nvSpPr>
        <p:spPr>
          <a:xfrm>
            <a:off x="6966669" y="1753377"/>
            <a:ext cx="180000" cy="28800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Down Arrow 212"/>
          <p:cNvSpPr/>
          <p:nvPr/>
        </p:nvSpPr>
        <p:spPr>
          <a:xfrm>
            <a:off x="8711165" y="1757706"/>
            <a:ext cx="180000" cy="28800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Down Arrow 218"/>
          <p:cNvSpPr/>
          <p:nvPr/>
        </p:nvSpPr>
        <p:spPr>
          <a:xfrm>
            <a:off x="10551757" y="1753377"/>
            <a:ext cx="180000" cy="288000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4038601" y="4687341"/>
            <a:ext cx="1195770" cy="4247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/>
              <a:t>GWAS S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233757" y="4645264"/>
            <a:ext cx="1398656" cy="424732"/>
          </a:xfrm>
          <a:prstGeom prst="rect">
            <a:avLst/>
          </a:prstGeom>
          <a:solidFill>
            <a:srgbClr val="FF66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/>
              <a:t>GWAS B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5638774" y="4674681"/>
            <a:ext cx="1195770" cy="424732"/>
          </a:xfrm>
          <a:prstGeom prst="rect">
            <a:avLst/>
          </a:prstGeom>
          <a:solidFill>
            <a:srgbClr val="99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/>
              <a:t>GWAS T</a:t>
            </a:r>
          </a:p>
        </p:txBody>
      </p:sp>
      <p:sp>
        <p:nvSpPr>
          <p:cNvPr id="245" name="Left Brace 244"/>
          <p:cNvSpPr/>
          <p:nvPr/>
        </p:nvSpPr>
        <p:spPr>
          <a:xfrm rot="16200000">
            <a:off x="5916476" y="3453169"/>
            <a:ext cx="598640" cy="1681750"/>
          </a:xfrm>
          <a:prstGeom prst="leftBrac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Down Arrow 247"/>
          <p:cNvSpPr/>
          <p:nvPr/>
        </p:nvSpPr>
        <p:spPr>
          <a:xfrm>
            <a:off x="5150021" y="5238320"/>
            <a:ext cx="477095" cy="387838"/>
          </a:xfrm>
          <a:prstGeom prst="downArrow">
            <a:avLst/>
          </a:prstGeom>
          <a:solidFill>
            <a:srgbClr val="CC9900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247">
            <a:extLst>
              <a:ext uri="{FF2B5EF4-FFF2-40B4-BE49-F238E27FC236}">
                <a16:creationId xmlns="" xmlns:a16="http://schemas.microsoft.com/office/drawing/2014/main" id="{F7A83B01-2645-AA4A-816D-A8F35C67E4AF}"/>
              </a:ext>
            </a:extLst>
          </p:cNvPr>
          <p:cNvSpPr/>
          <p:nvPr/>
        </p:nvSpPr>
        <p:spPr>
          <a:xfrm rot="16200000">
            <a:off x="7266063" y="5871979"/>
            <a:ext cx="477095" cy="387838"/>
          </a:xfrm>
          <a:prstGeom prst="downArrow">
            <a:avLst/>
          </a:prstGeom>
          <a:solidFill>
            <a:srgbClr val="CC9900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C087191D-3A67-8C4F-A14C-0EFABE2E17AA}"/>
              </a:ext>
            </a:extLst>
          </p:cNvPr>
          <p:cNvSpPr/>
          <p:nvPr/>
        </p:nvSpPr>
        <p:spPr>
          <a:xfrm>
            <a:off x="7801086" y="5593982"/>
            <a:ext cx="3785325" cy="886397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Search for Candidate gene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(LD heuristic approach) </a:t>
            </a:r>
          </a:p>
        </p:txBody>
      </p:sp>
    </p:spTree>
    <p:extLst>
      <p:ext uri="{BB962C8B-B14F-4D97-AF65-F5344CB8AC3E}">
        <p14:creationId xmlns:p14="http://schemas.microsoft.com/office/powerpoint/2010/main" val="83233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2" y="70837"/>
            <a:ext cx="8271630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95" y="-92897"/>
            <a:ext cx="928217" cy="11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1723103" y="271393"/>
            <a:ext cx="3903556" cy="7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59" tIns="43329" rIns="86659" bIns="433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Context</a:t>
            </a:r>
            <a:endParaRPr lang="zh-CN" altLang="en-US" sz="40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8079808"/>
              </p:ext>
            </p:extLst>
          </p:nvPr>
        </p:nvGraphicFramePr>
        <p:xfrm>
          <a:off x="1723103" y="1308100"/>
          <a:ext cx="9440197" cy="514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Oval 3"/>
          <p:cNvSpPr/>
          <p:nvPr/>
        </p:nvSpPr>
        <p:spPr>
          <a:xfrm>
            <a:off x="3075684" y="1284610"/>
            <a:ext cx="774230" cy="761903"/>
          </a:xfrm>
          <a:prstGeom prst="ellipse">
            <a:avLst/>
          </a:prstGeom>
          <a:solidFill>
            <a:srgbClr val="990033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082941" y="2188074"/>
            <a:ext cx="774230" cy="76190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3082941" y="3015582"/>
            <a:ext cx="774230" cy="761903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22" name="Oval 21"/>
          <p:cNvSpPr/>
          <p:nvPr/>
        </p:nvSpPr>
        <p:spPr>
          <a:xfrm>
            <a:off x="3075684" y="3929839"/>
            <a:ext cx="774230" cy="76190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</a:p>
        </p:txBody>
      </p:sp>
      <p:sp>
        <p:nvSpPr>
          <p:cNvPr id="23" name="Oval 22"/>
          <p:cNvSpPr/>
          <p:nvPr/>
        </p:nvSpPr>
        <p:spPr>
          <a:xfrm>
            <a:off x="3075684" y="4822467"/>
            <a:ext cx="774230" cy="7619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Oval 23"/>
          <p:cNvSpPr/>
          <p:nvPr/>
        </p:nvSpPr>
        <p:spPr>
          <a:xfrm>
            <a:off x="3075684" y="5715095"/>
            <a:ext cx="774230" cy="76190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28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 descr="D:\Zhao\MAGWA\Figures\Figure S4-B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97" y="997325"/>
            <a:ext cx="7463983" cy="495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8" name="Chevron 7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9" name="Chevron 8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0" name="Chevron 9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1" name="Chevron 10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839181" y="2999468"/>
            <a:ext cx="274322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After final quality control (Q&gt;0.6), the number of SNPs increased from </a:t>
            </a:r>
            <a:r>
              <a:rPr lang="en-US" b="1" dirty="0">
                <a:solidFill>
                  <a:srgbClr val="FF0000"/>
                </a:solidFill>
              </a:rPr>
              <a:t>5984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</a:t>
            </a:r>
            <a:r>
              <a:rPr lang="en-US" b="1" dirty="0">
                <a:solidFill>
                  <a:srgbClr val="FF0000"/>
                </a:solidFill>
              </a:rPr>
              <a:t>209,152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6600CC"/>
                </a:solidFill>
              </a:rPr>
              <a:t>35.55-folds</a:t>
            </a:r>
            <a:r>
              <a:rPr lang="en-US" dirty="0"/>
              <a:t>) for </a:t>
            </a:r>
            <a:r>
              <a:rPr lang="en-US" b="1" dirty="0"/>
              <a:t>panel S</a:t>
            </a:r>
            <a:r>
              <a:rPr lang="en-US" dirty="0"/>
              <a:t>. 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4153578" y="1371598"/>
            <a:ext cx="1206959" cy="511629"/>
          </a:xfrm>
          <a:prstGeom prst="wedgeRoundRectCallout">
            <a:avLst>
              <a:gd name="adj1" fmla="val 100023"/>
              <a:gd name="adj2" fmla="val 158245"/>
              <a:gd name="adj3" fmla="val 1666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803438" y="1371598"/>
            <a:ext cx="1206959" cy="511629"/>
          </a:xfrm>
          <a:prstGeom prst="wedgeRoundRectCallout">
            <a:avLst>
              <a:gd name="adj1" fmla="val -17225"/>
              <a:gd name="adj2" fmla="val 1242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Imputed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7370292" y="1360714"/>
            <a:ext cx="1338258" cy="511629"/>
          </a:xfrm>
          <a:prstGeom prst="wedgeRoundRectCallout">
            <a:avLst>
              <a:gd name="adj1" fmla="val -119020"/>
              <a:gd name="adj2" fmla="val 166756"/>
              <a:gd name="adj3" fmla="val 16667"/>
            </a:avLst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Genotyped</a:t>
            </a:r>
          </a:p>
        </p:txBody>
      </p:sp>
    </p:spTree>
    <p:extLst>
      <p:ext uri="{BB962C8B-B14F-4D97-AF65-F5344CB8AC3E}">
        <p14:creationId xmlns:p14="http://schemas.microsoft.com/office/powerpoint/2010/main" val="20326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" y="400734"/>
            <a:ext cx="8271630" cy="10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-47018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736" y="613537"/>
            <a:ext cx="518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Principal component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2" name="Picture 2" descr="D:\Zhao\MAGWA\Figures\Figure S5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2" y="1230549"/>
            <a:ext cx="7815385" cy="54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980712" y="2455465"/>
            <a:ext cx="30044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Figure S5. Principal component analysis (PCA) comparison before and after genotype imputation for panel S.</a:t>
            </a:r>
            <a:r>
              <a:rPr lang="en-US" sz="1600" dirty="0"/>
              <a:t> (</a:t>
            </a:r>
            <a:r>
              <a:rPr lang="en-US" sz="1600" b="1" dirty="0"/>
              <a:t>A</a:t>
            </a:r>
            <a:r>
              <a:rPr lang="en-US" sz="1600" dirty="0"/>
              <a:t>) PCA of genotyped SNPs. (</a:t>
            </a:r>
            <a:r>
              <a:rPr lang="en-US" sz="1600" b="1" dirty="0"/>
              <a:t>B</a:t>
            </a:r>
            <a:r>
              <a:rPr lang="en-US" sz="1600" dirty="0"/>
              <a:t>) PCA of imputed SNPs (</a:t>
            </a:r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dirty="0"/>
              <a:t> ≤ 0.2). (C) PCA of all SNPs (</a:t>
            </a:r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dirty="0"/>
              <a:t> ≤ 0.2). (</a:t>
            </a:r>
            <a:r>
              <a:rPr lang="en-US" sz="1600" b="1" dirty="0"/>
              <a:t>D</a:t>
            </a:r>
            <a:r>
              <a:rPr lang="en-US" sz="1600" dirty="0"/>
              <a:t>) Correlation between genotyped and imputed SNPs (</a:t>
            </a:r>
            <a:r>
              <a:rPr lang="en-US" sz="1600" b="1" dirty="0"/>
              <a:t>E</a:t>
            </a:r>
            <a:r>
              <a:rPr lang="en-US" sz="1600" dirty="0"/>
              <a:t>)  Correlation between genotyped and all SNPs (</a:t>
            </a:r>
            <a:r>
              <a:rPr lang="en-US" sz="1600" b="1" dirty="0"/>
              <a:t>F</a:t>
            </a:r>
            <a:r>
              <a:rPr lang="en-US" sz="1600" dirty="0"/>
              <a:t>)  Correlation between imputed and all SNPs.</a:t>
            </a:r>
          </a:p>
        </p:txBody>
      </p:sp>
    </p:spTree>
    <p:extLst>
      <p:ext uri="{BB962C8B-B14F-4D97-AF65-F5344CB8AC3E}">
        <p14:creationId xmlns:p14="http://schemas.microsoft.com/office/powerpoint/2010/main" val="32367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" y="596682"/>
            <a:ext cx="8271630" cy="10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148930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736" y="809485"/>
            <a:ext cx="518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Meta-analysis 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88573" y="2645229"/>
            <a:ext cx="3905834" cy="3013042"/>
            <a:chOff x="8438" y="916490"/>
            <a:chExt cx="2522189" cy="2825640"/>
          </a:xfrm>
        </p:grpSpPr>
        <p:sp>
          <p:nvSpPr>
            <p:cNvPr id="43" name="Rounded Rectangle 42"/>
            <p:cNvSpPr/>
            <p:nvPr/>
          </p:nvSpPr>
          <p:spPr>
            <a:xfrm>
              <a:off x="8438" y="916490"/>
              <a:ext cx="2522189" cy="28256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ounded Rectangle 4"/>
            <p:cNvSpPr/>
            <p:nvPr/>
          </p:nvSpPr>
          <p:spPr>
            <a:xfrm>
              <a:off x="82310" y="990362"/>
              <a:ext cx="2374445" cy="26778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/>
                <a:t>A total of </a:t>
              </a:r>
              <a:r>
                <a:rPr lang="en-US" sz="2400" b="1" kern="1200" dirty="0">
                  <a:solidFill>
                    <a:srgbClr val="FF9900"/>
                  </a:solidFill>
                </a:rPr>
                <a:t>788</a:t>
              </a:r>
              <a:r>
                <a:rPr lang="en-US" sz="2400" kern="1200" dirty="0"/>
                <a:t> tomato accessions and </a:t>
              </a:r>
              <a:r>
                <a:rPr lang="en-US" sz="2400" b="1" kern="1200" dirty="0">
                  <a:solidFill>
                    <a:srgbClr val="FF9900"/>
                  </a:solidFill>
                </a:rPr>
                <a:t>2,316,117</a:t>
              </a:r>
              <a:r>
                <a:rPr lang="en-US" sz="2400" kern="1200" dirty="0">
                  <a:solidFill>
                    <a:srgbClr val="FF9900"/>
                  </a:solidFill>
                </a:rPr>
                <a:t> </a:t>
              </a:r>
              <a:r>
                <a:rPr lang="en-US" sz="2400" kern="1200" dirty="0"/>
                <a:t>SNPs from three GWAS panels were used for the final meta-analysis for </a:t>
              </a:r>
              <a:r>
                <a:rPr lang="en-US" sz="2400" b="1" kern="1200" dirty="0">
                  <a:solidFill>
                    <a:srgbClr val="FFFF00"/>
                  </a:solidFill>
                </a:rPr>
                <a:t>25 flavor-related traits</a:t>
              </a:r>
              <a:r>
                <a:rPr lang="en-US" sz="2400" kern="1200" dirty="0"/>
                <a:t>.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44129" y="3818255"/>
            <a:ext cx="785941" cy="666987"/>
            <a:chOff x="2782847" y="2016559"/>
            <a:chExt cx="534704" cy="62550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1" name="Right Arrow 40"/>
            <p:cNvSpPr/>
            <p:nvPr/>
          </p:nvSpPr>
          <p:spPr>
            <a:xfrm>
              <a:off x="2782847" y="2016559"/>
              <a:ext cx="534704" cy="62550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ight Arrow 6"/>
            <p:cNvSpPr/>
            <p:nvPr/>
          </p:nvSpPr>
          <p:spPr>
            <a:xfrm>
              <a:off x="2782847" y="2141660"/>
              <a:ext cx="374293" cy="37530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234929" y="2658684"/>
            <a:ext cx="4150027" cy="3013041"/>
            <a:chOff x="3539504" y="916490"/>
            <a:chExt cx="2522189" cy="2825640"/>
          </a:xfrm>
        </p:grpSpPr>
        <p:sp>
          <p:nvSpPr>
            <p:cNvPr id="39" name="Rounded Rectangle 38"/>
            <p:cNvSpPr/>
            <p:nvPr/>
          </p:nvSpPr>
          <p:spPr>
            <a:xfrm>
              <a:off x="3539504" y="916490"/>
              <a:ext cx="2522189" cy="28256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8"/>
            <p:cNvSpPr/>
            <p:nvPr/>
          </p:nvSpPr>
          <p:spPr>
            <a:xfrm>
              <a:off x="3613376" y="990362"/>
              <a:ext cx="2374445" cy="26778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/>
                <a:t>Meta-analysis identified a total of </a:t>
              </a:r>
              <a:r>
                <a:rPr lang="en-US" sz="2400" b="1" kern="1200" dirty="0">
                  <a:solidFill>
                    <a:srgbClr val="FF33CC"/>
                  </a:solidFill>
                </a:rPr>
                <a:t>218</a:t>
              </a:r>
              <a:r>
                <a:rPr lang="en-US" sz="2400" kern="1200" dirty="0"/>
                <a:t> significant loci associated with sugars (</a:t>
              </a:r>
              <a:r>
                <a:rPr lang="en-US" sz="2400" b="1" kern="1200" dirty="0">
                  <a:solidFill>
                    <a:srgbClr val="FF33CC"/>
                  </a:solidFill>
                </a:rPr>
                <a:t>fructose and glucose</a:t>
              </a:r>
              <a:r>
                <a:rPr lang="en-US" sz="2400" kern="1200" dirty="0"/>
                <a:t>), organic acids (</a:t>
              </a:r>
              <a:r>
                <a:rPr lang="en-US" sz="2400" b="1" kern="1200" dirty="0">
                  <a:solidFill>
                    <a:srgbClr val="FF33CC"/>
                  </a:solidFill>
                </a:rPr>
                <a:t>malate and citrate</a:t>
              </a:r>
              <a:r>
                <a:rPr lang="en-US" sz="2400" kern="1200" dirty="0"/>
                <a:t>), </a:t>
              </a:r>
              <a:r>
                <a:rPr lang="en-US" sz="2400" b="1" kern="1200" dirty="0">
                  <a:solidFill>
                    <a:srgbClr val="FF9900"/>
                  </a:solidFill>
                </a:rPr>
                <a:t>amino acids </a:t>
              </a:r>
              <a:r>
                <a:rPr lang="en-US" sz="2400" kern="1200" dirty="0"/>
                <a:t>and flavor-related </a:t>
              </a:r>
              <a:r>
                <a:rPr lang="en-US" sz="2400" b="1" kern="1200" dirty="0">
                  <a:solidFill>
                    <a:srgbClr val="FF9900"/>
                  </a:solidFill>
                </a:rPr>
                <a:t>volatiles</a:t>
              </a:r>
              <a:r>
                <a:rPr lang="en-US" sz="2400" b="1" kern="1200" dirty="0"/>
                <a:t>, </a:t>
              </a:r>
              <a:r>
                <a:rPr lang="en-US" sz="2400" b="1" kern="1200" dirty="0">
                  <a:solidFill>
                    <a:srgbClr val="FF33CC"/>
                  </a:solidFill>
                </a:rPr>
                <a:t>140 </a:t>
              </a:r>
              <a:r>
                <a:rPr lang="en-US" sz="2400" kern="1200" dirty="0"/>
                <a:t>of which are novel.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47057" y="1560456"/>
            <a:ext cx="619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Meta-analysis model:</a:t>
            </a:r>
          </a:p>
          <a:p>
            <a:r>
              <a:rPr lang="en-US" sz="2400" dirty="0"/>
              <a:t>         Fixed-effect model &amp; Random-effect model</a:t>
            </a:r>
          </a:p>
        </p:txBody>
      </p:sp>
    </p:spTree>
    <p:extLst>
      <p:ext uri="{BB962C8B-B14F-4D97-AF65-F5344CB8AC3E}">
        <p14:creationId xmlns:p14="http://schemas.microsoft.com/office/powerpoint/2010/main" val="18181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" y="487822"/>
            <a:ext cx="8271630" cy="10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40070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6" y="700625"/>
            <a:ext cx="5181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Malate content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7890" name="Picture 2" descr="D:\Zhao\MAGWA\Figures\LocusZoom\Sugars\Malat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9" y="1894584"/>
            <a:ext cx="11746175" cy="424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Merge 12"/>
          <p:cNvSpPr/>
          <p:nvPr/>
        </p:nvSpPr>
        <p:spPr>
          <a:xfrm rot="16200000">
            <a:off x="5545358" y="1701540"/>
            <a:ext cx="316836" cy="936857"/>
          </a:xfrm>
          <a:prstGeom prst="flowChartMerg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72" y="1365299"/>
            <a:ext cx="4300537" cy="46974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Down Arrow 13"/>
          <p:cNvSpPr/>
          <p:nvPr/>
        </p:nvSpPr>
        <p:spPr>
          <a:xfrm>
            <a:off x="7968335" y="2813959"/>
            <a:ext cx="231948" cy="446314"/>
          </a:xfrm>
          <a:prstGeom prst="downArrow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952" y="1397957"/>
            <a:ext cx="4194175" cy="46450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Up Arrow Callout 14"/>
          <p:cNvSpPr/>
          <p:nvPr/>
        </p:nvSpPr>
        <p:spPr>
          <a:xfrm>
            <a:off x="7953677" y="5251828"/>
            <a:ext cx="2096146" cy="7149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Glycosyltransferase</a:t>
            </a:r>
          </a:p>
        </p:txBody>
      </p:sp>
      <p:sp>
        <p:nvSpPr>
          <p:cNvPr id="45" name="Up Arrow Callout 44"/>
          <p:cNvSpPr/>
          <p:nvPr/>
        </p:nvSpPr>
        <p:spPr>
          <a:xfrm>
            <a:off x="1371602" y="5276762"/>
            <a:ext cx="3533091" cy="71495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Al-activated malate transporter 9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6155626" y="1426497"/>
            <a:ext cx="231948" cy="446314"/>
          </a:xfrm>
          <a:prstGeom prst="downArrow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1" animBg="1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0283" y="6378163"/>
            <a:ext cx="2742447" cy="364275"/>
          </a:xfrm>
        </p:spPr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4" descr="Fig. 1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5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" y="378962"/>
            <a:ext cx="8271630" cy="10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16" y="399136"/>
            <a:ext cx="789784" cy="94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1622" y="624423"/>
            <a:ext cx="518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Polygenetic effects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28" y="3097115"/>
            <a:ext cx="9305702" cy="168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4773279"/>
            <a:ext cx="930570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43" y="1277922"/>
            <a:ext cx="9305701" cy="191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9584886" y="1796148"/>
            <a:ext cx="163280" cy="44631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wn Arrow 1"/>
          <p:cNvSpPr/>
          <p:nvPr/>
        </p:nvSpPr>
        <p:spPr>
          <a:xfrm>
            <a:off x="9595755" y="1277922"/>
            <a:ext cx="152389" cy="478971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8982" y="1756893"/>
            <a:ext cx="148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Asparagine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4916" y="5218552"/>
            <a:ext cx="132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Threonine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2129" y="3367979"/>
            <a:ext cx="132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Serine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6" y="1153779"/>
            <a:ext cx="1052512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511632"/>
            <a:ext cx="12192000" cy="6346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37" y="667970"/>
            <a:ext cx="6210329" cy="605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xplosion 2 5"/>
          <p:cNvSpPr/>
          <p:nvPr/>
        </p:nvSpPr>
        <p:spPr>
          <a:xfrm>
            <a:off x="3724270" y="4739992"/>
            <a:ext cx="315968" cy="445273"/>
          </a:xfrm>
          <a:prstGeom prst="irregularSeal2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xplosion 2 33"/>
          <p:cNvSpPr/>
          <p:nvPr/>
        </p:nvSpPr>
        <p:spPr>
          <a:xfrm>
            <a:off x="4681393" y="2177517"/>
            <a:ext cx="315968" cy="445273"/>
          </a:xfrm>
          <a:prstGeom prst="irregularSeal2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xplosion 2 34"/>
          <p:cNvSpPr/>
          <p:nvPr/>
        </p:nvSpPr>
        <p:spPr>
          <a:xfrm>
            <a:off x="3726190" y="3122761"/>
            <a:ext cx="315968" cy="445273"/>
          </a:xfrm>
          <a:prstGeom prst="irregularSeal2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315818" y="1864505"/>
            <a:ext cx="371871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i="1" dirty="0">
                <a:solidFill>
                  <a:srgbClr val="0066FF"/>
                </a:solidFill>
              </a:rPr>
              <a:t>galactono-1,4-lactone dehydrogenase</a:t>
            </a:r>
          </a:p>
        </p:txBody>
      </p:sp>
      <p:sp>
        <p:nvSpPr>
          <p:cNvPr id="28" name="Explosion 2 27"/>
          <p:cNvSpPr/>
          <p:nvPr/>
        </p:nvSpPr>
        <p:spPr>
          <a:xfrm>
            <a:off x="7619708" y="855255"/>
            <a:ext cx="315968" cy="445273"/>
          </a:xfrm>
          <a:prstGeom prst="irregularSeal2">
            <a:avLst/>
          </a:prstGeom>
          <a:solidFill>
            <a:srgbClr val="FF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0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  <p:bldP spid="24" grpId="0"/>
      <p:bldP spid="25" grpId="0"/>
      <p:bldP spid="18" grpId="0" animBg="1"/>
      <p:bldP spid="6" grpId="0" animBg="1"/>
      <p:bldP spid="34" grpId="0" animBg="1"/>
      <p:bldP spid="35" grpId="0" animBg="1"/>
      <p:bldP spid="21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177698"/>
              </p:ext>
            </p:extLst>
          </p:nvPr>
        </p:nvGraphicFramePr>
        <p:xfrm>
          <a:off x="636326" y="925738"/>
          <a:ext cx="11120245" cy="5714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5" y="629340"/>
            <a:ext cx="8271630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0340" y="918345"/>
            <a:ext cx="285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Answers!!!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63902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12" y="1285648"/>
            <a:ext cx="3266370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577" y="1285648"/>
            <a:ext cx="3198818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67" y="1285648"/>
            <a:ext cx="3296604" cy="46450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图片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" y="411620"/>
            <a:ext cx="7911228" cy="96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16" y="399136"/>
            <a:ext cx="789784" cy="94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94658" y="613537"/>
            <a:ext cx="518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Strong LD!!!</a:t>
            </a:r>
          </a:p>
        </p:txBody>
      </p:sp>
      <p:sp>
        <p:nvSpPr>
          <p:cNvPr id="2" name="Right Arrow 1"/>
          <p:cNvSpPr/>
          <p:nvPr/>
        </p:nvSpPr>
        <p:spPr>
          <a:xfrm>
            <a:off x="3842657" y="3167743"/>
            <a:ext cx="53885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767722" y="3277167"/>
            <a:ext cx="538855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5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863" y="511630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Chevron 7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9" name="Chevron 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0" name="Chevron 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Chevron 1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2" name="Chevron 1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40465938"/>
              </p:ext>
            </p:extLst>
          </p:nvPr>
        </p:nvGraphicFramePr>
        <p:xfrm>
          <a:off x="359229" y="707570"/>
          <a:ext cx="11228044" cy="568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201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earch results for &quot;university d'avignon&quot;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7014" y="5617023"/>
            <a:ext cx="1728234" cy="104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" y="215672"/>
            <a:ext cx="8271630" cy="127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30" y="-90562"/>
            <a:ext cx="1182820" cy="140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8293" y="504677"/>
            <a:ext cx="37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Acknowledgements</a:t>
            </a:r>
          </a:p>
        </p:txBody>
      </p: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43" y="1438659"/>
            <a:ext cx="3076162" cy="205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89" y="4652682"/>
            <a:ext cx="1146543" cy="1866135"/>
          </a:xfrm>
          <a:prstGeom prst="rect">
            <a:avLst/>
          </a:prstGeom>
        </p:spPr>
      </p:pic>
      <p:pic>
        <p:nvPicPr>
          <p:cNvPr id="1033" name="Picture 9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715" y="1438660"/>
            <a:ext cx="3441210" cy="20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19" y="3489994"/>
            <a:ext cx="2138661" cy="213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hoto GAFL agent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79" y="3489992"/>
            <a:ext cx="4874853" cy="31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970925" y="696301"/>
            <a:ext cx="2555507" cy="2793694"/>
            <a:chOff x="8192469" y="108581"/>
            <a:chExt cx="3520560" cy="32661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7448" y="108581"/>
              <a:ext cx="2055581" cy="14894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469" y="128418"/>
              <a:ext cx="1464979" cy="1469571"/>
            </a:xfrm>
            <a:prstGeom prst="rect">
              <a:avLst/>
            </a:prstGeom>
          </p:spPr>
        </p:pic>
        <p:pic>
          <p:nvPicPr>
            <p:cNvPr id="1042" name="Picture 18" descr="D:\Photo\QQ图片2016042719095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2469" y="1598744"/>
              <a:ext cx="3520560" cy="177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43" y="3489993"/>
            <a:ext cx="2021576" cy="21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73" y="5633863"/>
            <a:ext cx="2219225" cy="103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47" y="5625815"/>
            <a:ext cx="966141" cy="103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7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73" y="1763054"/>
            <a:ext cx="5761905" cy="38761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38" y="2408471"/>
            <a:ext cx="18764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Callout 17"/>
          <p:cNvSpPr/>
          <p:nvPr/>
        </p:nvSpPr>
        <p:spPr>
          <a:xfrm>
            <a:off x="1186544" y="1578434"/>
            <a:ext cx="2296885" cy="2100943"/>
          </a:xfrm>
          <a:prstGeom prst="wedgeEllipseCallout">
            <a:avLst>
              <a:gd name="adj1" fmla="val 61632"/>
              <a:gd name="adj2" fmla="val 58355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517809"/>
            <a:ext cx="8202906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66689" y="733361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What’s and Why GWAS?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94587" y="5979667"/>
            <a:ext cx="478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Haines et al. 2005 Science – First GWAS;</a:t>
            </a:r>
          </a:p>
          <a:p>
            <a:r>
              <a:rPr lang="en-US" b="1" dirty="0"/>
              <a:t>92% </a:t>
            </a:r>
            <a:r>
              <a:rPr lang="en-US" dirty="0"/>
              <a:t>of the human genome has been completed.</a:t>
            </a:r>
          </a:p>
        </p:txBody>
      </p:sp>
      <p:pic>
        <p:nvPicPr>
          <p:cNvPr id="1042" name="Picture 18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29" y="4116869"/>
            <a:ext cx="3185244" cy="167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rved Right Arrow 25"/>
          <p:cNvSpPr/>
          <p:nvPr/>
        </p:nvSpPr>
        <p:spPr>
          <a:xfrm>
            <a:off x="740228" y="2672449"/>
            <a:ext cx="435429" cy="14934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8833"/>
            <a:ext cx="12079704" cy="81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6680" y="673794"/>
            <a:ext cx="6524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Genome-wide association study (GWAS)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4253" y="6305864"/>
            <a:ext cx="4748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Pasaniuc</a:t>
            </a:r>
            <a:r>
              <a:rPr lang="en-US" sz="1600" dirty="0"/>
              <a:t> and Price 2017 Nat Rev Genet</a:t>
            </a:r>
          </a:p>
        </p:txBody>
      </p:sp>
      <p:sp>
        <p:nvSpPr>
          <p:cNvPr id="10" name="Pentagon 9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1" name="Chevron 10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2" name="Chevron 11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13" name="Chevron 12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14" name="Chevron 13"/>
          <p:cNvSpPr/>
          <p:nvPr/>
        </p:nvSpPr>
        <p:spPr>
          <a:xfrm>
            <a:off x="7489371" y="-4"/>
            <a:ext cx="2416615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15" name="Chevron 14"/>
          <p:cNvSpPr/>
          <p:nvPr/>
        </p:nvSpPr>
        <p:spPr>
          <a:xfrm>
            <a:off x="9568543" y="-7"/>
            <a:ext cx="262345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5" y="1447800"/>
            <a:ext cx="4046202" cy="270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98" y="1534886"/>
            <a:ext cx="1979103" cy="196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Image result for toma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23" y="3150407"/>
            <a:ext cx="1410146" cy="108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713" y="3970664"/>
            <a:ext cx="2013034" cy="197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ent Arrow 2"/>
          <p:cNvSpPr/>
          <p:nvPr/>
        </p:nvSpPr>
        <p:spPr>
          <a:xfrm>
            <a:off x="1338957" y="2488328"/>
            <a:ext cx="2296872" cy="717356"/>
          </a:xfrm>
          <a:prstGeom prst="bentArrow">
            <a:avLst>
              <a:gd name="adj1" fmla="val 25000"/>
              <a:gd name="adj2" fmla="val 31000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59156"/>
            <a:ext cx="1648975" cy="122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13" y="4894591"/>
            <a:ext cx="17192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Bent-Up Arrow 15"/>
          <p:cNvSpPr/>
          <p:nvPr/>
        </p:nvSpPr>
        <p:spPr>
          <a:xfrm rot="5400000">
            <a:off x="2134296" y="3407930"/>
            <a:ext cx="706192" cy="2296872"/>
          </a:xfrm>
          <a:prstGeom prst="bent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Left-Right Arrow Callout 16"/>
          <p:cNvSpPr/>
          <p:nvPr/>
        </p:nvSpPr>
        <p:spPr>
          <a:xfrm rot="16200000" flipV="1">
            <a:off x="4326421" y="3066389"/>
            <a:ext cx="892627" cy="1381132"/>
          </a:xfrm>
          <a:prstGeom prst="leftRightArrow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78788" y="3526123"/>
            <a:ext cx="1273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GWAS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696229" y="1534886"/>
            <a:ext cx="2754086" cy="478971"/>
          </a:xfrm>
          <a:prstGeom prst="roundRect">
            <a:avLst/>
          </a:prstGeom>
          <a:solidFill>
            <a:srgbClr val="FF9900">
              <a:alpha val="4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>
            <a:off x="6063374" y="1579787"/>
            <a:ext cx="1632856" cy="923925"/>
          </a:xfrm>
          <a:prstGeom prst="bentArrow">
            <a:avLst>
              <a:gd name="adj1" fmla="val 25000"/>
              <a:gd name="adj2" fmla="val 23141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-Up Arrow 30"/>
          <p:cNvSpPr/>
          <p:nvPr/>
        </p:nvSpPr>
        <p:spPr>
          <a:xfrm>
            <a:off x="5452415" y="2258217"/>
            <a:ext cx="970186" cy="1613685"/>
          </a:xfrm>
          <a:prstGeom prst="bentUp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807610" y="4832780"/>
            <a:ext cx="4256283" cy="1611085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-Right Arrow Callout 32"/>
          <p:cNvSpPr/>
          <p:nvPr/>
        </p:nvSpPr>
        <p:spPr>
          <a:xfrm rot="16200000" flipV="1">
            <a:off x="8635752" y="2318054"/>
            <a:ext cx="744381" cy="4256284"/>
          </a:xfrm>
          <a:prstGeom prst="left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89371" y="4263611"/>
            <a:ext cx="3150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p=2*(1-pnorm(abs(</a:t>
            </a:r>
            <a:r>
              <a:rPr lang="el-GR" dirty="0"/>
              <a:t>β</a:t>
            </a:r>
            <a:r>
              <a:rPr lang="en-US" dirty="0"/>
              <a:t>/se(</a:t>
            </a:r>
            <a:r>
              <a:rPr lang="el-GR" dirty="0"/>
              <a:t>β</a:t>
            </a:r>
            <a:r>
              <a:rPr lang="en-US" dirty="0"/>
              <a:t>)</a:t>
            </a:r>
            <a:r>
              <a:rPr lang="en-GB" dirty="0"/>
              <a:t>)))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35723" y="2812395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What’s inside?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76400" y="423555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76" y="1905000"/>
            <a:ext cx="5215899" cy="465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452493"/>
            <a:ext cx="5873363" cy="96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53777" y="624501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3" name="Flowchart: Alternate Process 2"/>
          <p:cNvSpPr/>
          <p:nvPr/>
        </p:nvSpPr>
        <p:spPr>
          <a:xfrm>
            <a:off x="3115050" y="2317604"/>
            <a:ext cx="207567" cy="1682863"/>
          </a:xfrm>
          <a:prstGeom prst="flowChartAlternateProcess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carz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04" y="1905002"/>
            <a:ext cx="1651356" cy="149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3976" y="1504890"/>
            <a:ext cx="6885284" cy="369332"/>
          </a:xfrm>
          <a:prstGeom prst="rect">
            <a:avLst/>
          </a:prstGeom>
          <a:solidFill>
            <a:srgbClr val="FF9900"/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高胆固醇血症</a:t>
            </a:r>
            <a:r>
              <a:rPr lang="en-US" altLang="zh-CN" dirty="0"/>
              <a:t>/</a:t>
            </a:r>
            <a:r>
              <a:rPr lang="en-US" dirty="0"/>
              <a:t>Hypercholesterolemia/</a:t>
            </a:r>
            <a:r>
              <a:rPr lang="en-US" dirty="0" err="1"/>
              <a:t>Hypercholestérolémie</a:t>
            </a:r>
            <a:r>
              <a:rPr lang="en-US" dirty="0"/>
              <a:t>/Apoa2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218833" y="1415147"/>
            <a:ext cx="4183458" cy="25853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18833" y="4000467"/>
            <a:ext cx="4183458" cy="25584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04" y="3403151"/>
            <a:ext cx="1716594" cy="134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urved Right Arrow 28"/>
          <p:cNvSpPr/>
          <p:nvPr/>
        </p:nvSpPr>
        <p:spPr>
          <a:xfrm rot="1402675">
            <a:off x="6026559" y="2958828"/>
            <a:ext cx="182008" cy="836540"/>
          </a:xfrm>
          <a:prstGeom prst="curvedRightArrow">
            <a:avLst/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77" y="1425954"/>
            <a:ext cx="2937472" cy="512212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8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497" y="5856515"/>
            <a:ext cx="7329715" cy="67491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Figure 1 Relationship between genetic (</a:t>
            </a:r>
            <a:r>
              <a:rPr lang="en-US" sz="1400" b="1" dirty="0" err="1"/>
              <a:t>cM</a:t>
            </a:r>
            <a:r>
              <a:rPr lang="en-US" sz="1400" b="1" dirty="0"/>
              <a:t>) and physical positions (</a:t>
            </a:r>
            <a:r>
              <a:rPr lang="en-US" sz="1400" b="1" dirty="0" err="1"/>
              <a:t>Mbp</a:t>
            </a:r>
            <a:r>
              <a:rPr lang="en-US" sz="1400" b="1" dirty="0"/>
              <a:t>) within each chromosome.</a:t>
            </a:r>
            <a:r>
              <a:rPr lang="en-US" sz="1400" dirty="0"/>
              <a:t> Genetic positions of SNPs of the EXPIM 2012 population were indicated in orange and the inferred genetic positions for SNPs in the reference panel were indicated in green.</a:t>
            </a:r>
          </a:p>
          <a:p>
            <a:endParaRPr lang="en-US" sz="1400" dirty="0"/>
          </a:p>
        </p:txBody>
      </p:sp>
      <p:pic>
        <p:nvPicPr>
          <p:cNvPr id="4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" y="402772"/>
            <a:ext cx="7969508" cy="108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521" y="613537"/>
            <a:ext cx="3654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Recombination map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003634" y="-2232"/>
            <a:ext cx="184730" cy="461665"/>
          </a:xfrm>
          <a:prstGeom prst="rect">
            <a:avLst/>
          </a:prstGeom>
          <a:extLst/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97" y="1467359"/>
            <a:ext cx="7329715" cy="439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5" name="Oval 4"/>
          <p:cNvSpPr/>
          <p:nvPr/>
        </p:nvSpPr>
        <p:spPr>
          <a:xfrm>
            <a:off x="9655585" y="2568441"/>
            <a:ext cx="250371" cy="27214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644714" y="3037114"/>
            <a:ext cx="250371" cy="272143"/>
          </a:xfrm>
          <a:prstGeom prst="ellipse">
            <a:avLst/>
          </a:prstGeom>
          <a:solidFill>
            <a:srgbClr val="33CC3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58388" y="2444235"/>
            <a:ext cx="1850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EXPIM 2012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42052" y="2942352"/>
            <a:ext cx="146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Inferred</a:t>
            </a:r>
          </a:p>
        </p:txBody>
      </p:sp>
    </p:spTree>
    <p:extLst>
      <p:ext uri="{BB962C8B-B14F-4D97-AF65-F5344CB8AC3E}">
        <p14:creationId xmlns:p14="http://schemas.microsoft.com/office/powerpoint/2010/main" val="42907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/>
          <p:cNvSpPr/>
          <p:nvPr/>
        </p:nvSpPr>
        <p:spPr>
          <a:xfrm>
            <a:off x="9361703" y="980219"/>
            <a:ext cx="1861469" cy="682747"/>
          </a:xfrm>
          <a:prstGeom prst="wedgeRoundRectCallout">
            <a:avLst>
              <a:gd name="adj1" fmla="val 29883"/>
              <a:gd name="adj2" fmla="val 107299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Germination rate</a:t>
            </a:r>
          </a:p>
        </p:txBody>
      </p:sp>
      <p:pic>
        <p:nvPicPr>
          <p:cNvPr id="1030" name="Picture 6" descr="Image result for billion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3" y="511632"/>
            <a:ext cx="2775856" cy="29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380514" y="-4"/>
            <a:ext cx="252547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pic>
        <p:nvPicPr>
          <p:cNvPr id="1028" name="Picture 4" descr="Image result for æ®ç½æºæ¯çªèåç§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57" y="1466518"/>
            <a:ext cx="3619480" cy="482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18543" y="2009940"/>
            <a:ext cx="46863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seeds = (16,000,000 × 4,000)/95%</a:t>
            </a:r>
          </a:p>
          <a:p>
            <a:r>
              <a:rPr lang="en-US" dirty="0"/>
              <a:t>                   = 68,000,000,000 (plants)</a:t>
            </a:r>
          </a:p>
          <a:p>
            <a:endParaRPr lang="en-US" dirty="0"/>
          </a:p>
          <a:p>
            <a:r>
              <a:rPr lang="en-US" dirty="0"/>
              <a:t>Total profits = 68,000,000,000 × 500/1000</a:t>
            </a:r>
          </a:p>
          <a:p>
            <a:r>
              <a:rPr lang="en-US" dirty="0"/>
              <a:t>                   = 34,000,000,000 </a:t>
            </a:r>
            <a:r>
              <a:rPr lang="en-US" altLang="zh-CN" dirty="0"/>
              <a:t>¥</a:t>
            </a:r>
          </a:p>
          <a:p>
            <a:r>
              <a:rPr lang="en-US" dirty="0"/>
              <a:t>                   </a:t>
            </a:r>
            <a:r>
              <a:rPr lang="en-US" altLang="zh-CN" dirty="0"/>
              <a:t>= 4,500,000,000 € !!!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Sell 20% of the total seeds!!!</a:t>
            </a:r>
          </a:p>
          <a:p>
            <a:endParaRPr lang="en-US" dirty="0"/>
          </a:p>
          <a:p>
            <a:r>
              <a:rPr lang="en-US" dirty="0"/>
              <a:t>Total fruits = 42,000,000,000 kg × 3 </a:t>
            </a:r>
            <a:r>
              <a:rPr lang="en-US" altLang="zh-CN" dirty="0"/>
              <a:t>¥/kg</a:t>
            </a:r>
          </a:p>
          <a:p>
            <a:r>
              <a:rPr lang="en-US" dirty="0"/>
              <a:t>                 = 1,260,000,000,000 ¥</a:t>
            </a:r>
          </a:p>
          <a:p>
            <a:r>
              <a:rPr lang="en-US" dirty="0"/>
              <a:t>                 =170,000,000,000 </a:t>
            </a:r>
            <a:r>
              <a:rPr lang="en-US" altLang="zh-CN" dirty="0"/>
              <a:t>€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Sell 1.7% of the total tomato!!!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6857" y="674910"/>
            <a:ext cx="634637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How to be a billionaire?!!!</a:t>
            </a:r>
          </a:p>
        </p:txBody>
      </p:sp>
    </p:spTree>
    <p:extLst>
      <p:ext uri="{BB962C8B-B14F-4D97-AF65-F5344CB8AC3E}">
        <p14:creationId xmlns:p14="http://schemas.microsoft.com/office/powerpoint/2010/main" val="10548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380514" y="-4"/>
            <a:ext cx="252547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66689" y="1513117"/>
            <a:ext cx="3419470" cy="222068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350181" y="1513117"/>
            <a:ext cx="3419470" cy="222068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345225" y="1513117"/>
            <a:ext cx="3419470" cy="223157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452493"/>
            <a:ext cx="6776891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6689" y="668045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Which tomato???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47" y="4690381"/>
            <a:ext cx="19240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Brace 4"/>
          <p:cNvSpPr/>
          <p:nvPr/>
        </p:nvSpPr>
        <p:spPr>
          <a:xfrm rot="5400000">
            <a:off x="5571748" y="34360"/>
            <a:ext cx="772914" cy="8193509"/>
          </a:xfrm>
          <a:prstGeom prst="rightBrace">
            <a:avLst>
              <a:gd name="adj1" fmla="val 8333"/>
              <a:gd name="adj2" fmla="val 4973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990863" y="3744692"/>
            <a:ext cx="0" cy="64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Image result for tomato seed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80" y="4903758"/>
            <a:ext cx="1725940" cy="134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355" y="4928924"/>
            <a:ext cx="1519829" cy="126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0" y="4666873"/>
            <a:ext cx="2176374" cy="158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960" y="4931306"/>
            <a:ext cx="2032229" cy="135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4531833" y="5337211"/>
            <a:ext cx="522514" cy="449413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>
            <a:off x="2362614" y="5292985"/>
            <a:ext cx="522514" cy="449413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Left Arrow 23"/>
          <p:cNvSpPr/>
          <p:nvPr/>
        </p:nvSpPr>
        <p:spPr>
          <a:xfrm rot="10800000">
            <a:off x="7119257" y="5337210"/>
            <a:ext cx="522514" cy="449413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Left Arrow 24"/>
          <p:cNvSpPr/>
          <p:nvPr/>
        </p:nvSpPr>
        <p:spPr>
          <a:xfrm rot="10800000">
            <a:off x="9510663" y="5329463"/>
            <a:ext cx="522514" cy="449413"/>
          </a:xfrm>
          <a:prstGeom prst="lef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4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380514" y="-4"/>
            <a:ext cx="252547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1714" y="5410201"/>
            <a:ext cx="2634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Klee and </a:t>
            </a:r>
            <a:r>
              <a:rPr lang="en-US" sz="1600" dirty="0" err="1"/>
              <a:t>Tieman</a:t>
            </a:r>
            <a:r>
              <a:rPr lang="en-US" sz="1600" dirty="0"/>
              <a:t> 2018 Nature Reviews Genetics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1330779"/>
            <a:ext cx="79248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8" y="452493"/>
            <a:ext cx="5659379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6689" y="668045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Pathway!!!</a:t>
            </a:r>
          </a:p>
        </p:txBody>
      </p:sp>
    </p:spTree>
    <p:extLst>
      <p:ext uri="{BB962C8B-B14F-4D97-AF65-F5344CB8AC3E}">
        <p14:creationId xmlns:p14="http://schemas.microsoft.com/office/powerpoint/2010/main" val="240966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467600" y="-4"/>
            <a:ext cx="2438386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10" y="530673"/>
            <a:ext cx="3913379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989" y="530673"/>
            <a:ext cx="438151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06" y="1019747"/>
            <a:ext cx="1445229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87" y="3502473"/>
            <a:ext cx="8569619" cy="309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07" y="5001297"/>
            <a:ext cx="1371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06" y="4357004"/>
            <a:ext cx="1371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1" y="530673"/>
            <a:ext cx="3913379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60" y="530673"/>
            <a:ext cx="438151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477" y="1019747"/>
            <a:ext cx="1445229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37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" y="491765"/>
            <a:ext cx="8034549" cy="101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2967" y="652540"/>
            <a:ext cx="348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29" y="1506952"/>
            <a:ext cx="7133544" cy="389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36707" y="6246836"/>
            <a:ext cx="265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 et al. 2014 Nat Genet</a:t>
            </a:r>
          </a:p>
        </p:txBody>
      </p:sp>
      <p:sp>
        <p:nvSpPr>
          <p:cNvPr id="3" name="Notched Right Arrow 2"/>
          <p:cNvSpPr/>
          <p:nvPr/>
        </p:nvSpPr>
        <p:spPr>
          <a:xfrm>
            <a:off x="7663368" y="3072473"/>
            <a:ext cx="555151" cy="39728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22" y="1506952"/>
            <a:ext cx="3178705" cy="389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62922" y="5405398"/>
            <a:ext cx="317870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221 tomato accessions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1829" y="5405398"/>
            <a:ext cx="713354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360 tomato accessions</a:t>
            </a:r>
          </a:p>
        </p:txBody>
      </p:sp>
    </p:spTree>
    <p:extLst>
      <p:ext uri="{BB962C8B-B14F-4D97-AF65-F5344CB8AC3E}">
        <p14:creationId xmlns:p14="http://schemas.microsoft.com/office/powerpoint/2010/main" val="35570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380514" y="-4"/>
            <a:ext cx="252547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4" y="1191265"/>
            <a:ext cx="6781799" cy="529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61714" y="4539343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Schauer</a:t>
            </a:r>
            <a:r>
              <a:rPr lang="en-US" dirty="0"/>
              <a:t> et al. 2006 Nature Biotechnology</a:t>
            </a:r>
          </a:p>
        </p:txBody>
      </p:sp>
      <p:pic>
        <p:nvPicPr>
          <p:cNvPr id="16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" y="452493"/>
            <a:ext cx="5659379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6689" y="668045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1497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" y="444277"/>
            <a:ext cx="8271630" cy="117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2117" y="765941"/>
            <a:ext cx="511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Imputation quality threshold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0" y="1717732"/>
            <a:ext cx="5049394" cy="377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7" name="Notched Right Arrow 6"/>
          <p:cNvSpPr/>
          <p:nvPr/>
        </p:nvSpPr>
        <p:spPr>
          <a:xfrm>
            <a:off x="5728614" y="3254828"/>
            <a:ext cx="647682" cy="39188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89" name="Picture 1" descr="D:\Zhao\MAGWA\Figures\MAF_Info_PanelS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383" y="1717733"/>
            <a:ext cx="5059159" cy="377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46636" y="5489749"/>
            <a:ext cx="5049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imputation quality (Info) filtering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3148" y="5482212"/>
            <a:ext cx="50493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imputation quality (Info) filtering</a:t>
            </a:r>
          </a:p>
        </p:txBody>
      </p:sp>
    </p:spTree>
    <p:extLst>
      <p:ext uri="{BB962C8B-B14F-4D97-AF65-F5344CB8AC3E}">
        <p14:creationId xmlns:p14="http://schemas.microsoft.com/office/powerpoint/2010/main" val="125366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5842" name="Picture 2" descr="Image result for imput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22" y="1267464"/>
            <a:ext cx="6989589" cy="52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8" y="393791"/>
            <a:ext cx="8034549" cy="101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2967" y="554566"/>
            <a:ext cx="348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Imputation</a:t>
            </a:r>
          </a:p>
        </p:txBody>
      </p:sp>
      <p:sp>
        <p:nvSpPr>
          <p:cNvPr id="8" name="Pentagon 7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Chevron 8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10" name="Chevron 9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1" name="Chevron 10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Chevron 11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3" name="Chevron 12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594758" y="1994915"/>
            <a:ext cx="642257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64487" y="5214257"/>
            <a:ext cx="186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Howie et al. </a:t>
            </a:r>
          </a:p>
          <a:p>
            <a:r>
              <a:rPr lang="en-US" dirty="0"/>
              <a:t>2009 </a:t>
            </a:r>
            <a:r>
              <a:rPr lang="en-US" dirty="0" err="1"/>
              <a:t>PLoS</a:t>
            </a:r>
            <a:r>
              <a:rPr lang="en-US" dirty="0"/>
              <a:t> Genet;</a:t>
            </a:r>
          </a:p>
          <a:p>
            <a:r>
              <a:rPr lang="en-US" dirty="0"/>
              <a:t>2012 Nat Genet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1614265" y="3011530"/>
            <a:ext cx="642257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614265" y="4008772"/>
            <a:ext cx="642257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30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6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>
            <a:off x="961111" y="3946322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8568" y="4053936"/>
            <a:ext cx="1001486" cy="14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4904908" y="3950286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3573683" y="3950286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2289168" y="3946322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72197" y="406754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14308" y="407026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53251" y="406754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36573" y="1726200"/>
            <a:ext cx="2212075" cy="2240185"/>
            <a:chOff x="736573" y="1726200"/>
            <a:chExt cx="2212075" cy="2240185"/>
          </a:xfrm>
        </p:grpSpPr>
        <p:sp>
          <p:nvSpPr>
            <p:cNvPr id="6" name="Rectangle 5"/>
            <p:cNvSpPr/>
            <p:nvPr/>
          </p:nvSpPr>
          <p:spPr>
            <a:xfrm>
              <a:off x="736573" y="1726200"/>
              <a:ext cx="2212075" cy="513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1st Tomato genome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146169" y="2238385"/>
              <a:ext cx="1" cy="1728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784840" y="4071506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5554" y="4070262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336" y="4070262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4840" y="4441777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98373" y="4442561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13858" y="4453838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</a:p>
        </p:txBody>
      </p:sp>
      <p:grpSp>
        <p:nvGrpSpPr>
          <p:cNvPr id="1029" name="Group 1028"/>
          <p:cNvGrpSpPr/>
          <p:nvPr/>
        </p:nvGrpSpPr>
        <p:grpSpPr>
          <a:xfrm>
            <a:off x="1301911" y="2491958"/>
            <a:ext cx="1161427" cy="3038645"/>
            <a:chOff x="1301911" y="2165378"/>
            <a:chExt cx="1161427" cy="3038645"/>
          </a:xfrm>
        </p:grpSpPr>
        <p:sp>
          <p:nvSpPr>
            <p:cNvPr id="29" name="Rectangle 28"/>
            <p:cNvSpPr/>
            <p:nvPr/>
          </p:nvSpPr>
          <p:spPr>
            <a:xfrm>
              <a:off x="1301911" y="2165378"/>
              <a:ext cx="1161427" cy="513841"/>
            </a:xfrm>
            <a:prstGeom prst="rect">
              <a:avLst/>
            </a:prstGeom>
            <a:solidFill>
              <a:srgbClr val="CC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SOLCAP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1577041" y="2684023"/>
              <a:ext cx="1" cy="2520000"/>
            </a:xfrm>
            <a:prstGeom prst="line">
              <a:avLst/>
            </a:prstGeom>
            <a:ln w="41275">
              <a:solidFill>
                <a:srgbClr val="CC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0" name="Group 1029"/>
          <p:cNvGrpSpPr/>
          <p:nvPr/>
        </p:nvGrpSpPr>
        <p:grpSpPr>
          <a:xfrm>
            <a:off x="2166513" y="3221485"/>
            <a:ext cx="1161427" cy="1807417"/>
            <a:chOff x="2166513" y="2894905"/>
            <a:chExt cx="1161427" cy="1807417"/>
          </a:xfrm>
        </p:grpSpPr>
        <p:sp>
          <p:nvSpPr>
            <p:cNvPr id="31" name="Rectangle 30"/>
            <p:cNvSpPr/>
            <p:nvPr/>
          </p:nvSpPr>
          <p:spPr>
            <a:xfrm>
              <a:off x="2166513" y="2894905"/>
              <a:ext cx="1161427" cy="513841"/>
            </a:xfrm>
            <a:prstGeom prst="rect">
              <a:avLst/>
            </a:prstGeom>
            <a:solidFill>
              <a:srgbClr val="33CC33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CBSG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474223" y="3406322"/>
              <a:ext cx="1" cy="1296000"/>
            </a:xfrm>
            <a:prstGeom prst="line">
              <a:avLst/>
            </a:prstGeom>
            <a:ln w="412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oup 1030"/>
          <p:cNvGrpSpPr/>
          <p:nvPr/>
        </p:nvGrpSpPr>
        <p:grpSpPr>
          <a:xfrm>
            <a:off x="3282368" y="1731109"/>
            <a:ext cx="2471625" cy="2352079"/>
            <a:chOff x="3282368" y="1622249"/>
            <a:chExt cx="2471625" cy="2352079"/>
          </a:xfrm>
        </p:grpSpPr>
        <p:sp>
          <p:nvSpPr>
            <p:cNvPr id="38" name="Rectangle 37"/>
            <p:cNvSpPr/>
            <p:nvPr/>
          </p:nvSpPr>
          <p:spPr>
            <a:xfrm>
              <a:off x="3282368" y="1622249"/>
              <a:ext cx="2471625" cy="513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Wild Tomato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genomes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Connector 38"/>
            <p:cNvCxnSpPr>
              <a:endCxn id="19" idx="0"/>
            </p:cNvCxnSpPr>
            <p:nvPr/>
          </p:nvCxnSpPr>
          <p:spPr>
            <a:xfrm>
              <a:off x="3522313" y="3218328"/>
              <a:ext cx="892738" cy="756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39637" y="2148354"/>
              <a:ext cx="1" cy="1080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2" name="Group 1031"/>
          <p:cNvGrpSpPr/>
          <p:nvPr/>
        </p:nvGrpSpPr>
        <p:grpSpPr>
          <a:xfrm>
            <a:off x="4138124" y="2496762"/>
            <a:ext cx="2463492" cy="1585880"/>
            <a:chOff x="4138124" y="2170182"/>
            <a:chExt cx="2463492" cy="1585880"/>
          </a:xfrm>
        </p:grpSpPr>
        <p:sp>
          <p:nvSpPr>
            <p:cNvPr id="37" name="Rectangle 36"/>
            <p:cNvSpPr/>
            <p:nvPr/>
          </p:nvSpPr>
          <p:spPr>
            <a:xfrm>
              <a:off x="4138124" y="2170182"/>
              <a:ext cx="2463492" cy="513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100 Tomato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genomes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532233" y="2676062"/>
              <a:ext cx="1" cy="1080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Donut 46"/>
          <p:cNvSpPr/>
          <p:nvPr/>
        </p:nvSpPr>
        <p:spPr>
          <a:xfrm>
            <a:off x="8943505" y="3939400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Donut 47"/>
          <p:cNvSpPr/>
          <p:nvPr/>
        </p:nvSpPr>
        <p:spPr>
          <a:xfrm>
            <a:off x="7597615" y="3935436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Donut 48"/>
          <p:cNvSpPr/>
          <p:nvPr/>
        </p:nvSpPr>
        <p:spPr>
          <a:xfrm>
            <a:off x="6253273" y="3950286"/>
            <a:ext cx="348343" cy="359228"/>
          </a:xfrm>
          <a:prstGeom prst="donu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601616" y="406754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945958" y="4067542"/>
            <a:ext cx="1001486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93488" y="4441777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77963" y="4454981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32577" y="4441777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68195" y="4453838"/>
            <a:ext cx="6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grpSp>
        <p:nvGrpSpPr>
          <p:cNvPr id="1033" name="Group 1032"/>
          <p:cNvGrpSpPr/>
          <p:nvPr/>
        </p:nvGrpSpPr>
        <p:grpSpPr>
          <a:xfrm>
            <a:off x="4740571" y="3102386"/>
            <a:ext cx="3195105" cy="975099"/>
            <a:chOff x="4740571" y="2775806"/>
            <a:chExt cx="2823709" cy="975099"/>
          </a:xfrm>
        </p:grpSpPr>
        <p:sp>
          <p:nvSpPr>
            <p:cNvPr id="36" name="Rectangle 35"/>
            <p:cNvSpPr/>
            <p:nvPr/>
          </p:nvSpPr>
          <p:spPr>
            <a:xfrm>
              <a:off x="5223762" y="2775806"/>
              <a:ext cx="2340518" cy="6329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360 Tomato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genomes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4740571" y="3151825"/>
              <a:ext cx="504963" cy="94155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746065" y="3246905"/>
              <a:ext cx="1" cy="504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Striped Right Arrow 42"/>
          <p:cNvSpPr/>
          <p:nvPr/>
        </p:nvSpPr>
        <p:spPr>
          <a:xfrm>
            <a:off x="10080172" y="3702581"/>
            <a:ext cx="827314" cy="824937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9629162" y="4016884"/>
            <a:ext cx="108000" cy="18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833781" y="4005998"/>
            <a:ext cx="144000" cy="216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34" name="Group 1033"/>
          <p:cNvGrpSpPr/>
          <p:nvPr/>
        </p:nvGrpSpPr>
        <p:grpSpPr>
          <a:xfrm>
            <a:off x="8138782" y="2496762"/>
            <a:ext cx="2485102" cy="1586720"/>
            <a:chOff x="9020548" y="2170182"/>
            <a:chExt cx="2485102" cy="158672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9555025" y="2640902"/>
              <a:ext cx="1" cy="111600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020548" y="2170182"/>
              <a:ext cx="2485102" cy="513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 Tomato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genomes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9395156" y="4060620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707952" y="5281865"/>
            <a:ext cx="1243363" cy="51384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Flavor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8131538" y="4177408"/>
            <a:ext cx="1" cy="720000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7138767" y="4907050"/>
            <a:ext cx="1003648" cy="395565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519026" y="4060620"/>
            <a:ext cx="72000" cy="1167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51771" y="5281864"/>
            <a:ext cx="1130286" cy="51384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Flavor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Panel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8421358" y="4919968"/>
            <a:ext cx="882142" cy="394805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277726" y="4199020"/>
            <a:ext cx="147783" cy="710017"/>
          </a:xfrm>
          <a:prstGeom prst="line">
            <a:avLst/>
          </a:prstGeom>
          <a:ln w="412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5" name="Group 1034"/>
          <p:cNvGrpSpPr/>
          <p:nvPr/>
        </p:nvGrpSpPr>
        <p:grpSpPr>
          <a:xfrm>
            <a:off x="2948648" y="4197936"/>
            <a:ext cx="1686136" cy="1597770"/>
            <a:chOff x="2948648" y="3871356"/>
            <a:chExt cx="1686136" cy="1597770"/>
          </a:xfrm>
        </p:grpSpPr>
        <p:sp>
          <p:nvSpPr>
            <p:cNvPr id="68" name="Rectangle 67"/>
            <p:cNvSpPr/>
            <p:nvPr/>
          </p:nvSpPr>
          <p:spPr>
            <a:xfrm>
              <a:off x="2948648" y="4955285"/>
              <a:ext cx="1536899" cy="513841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Metabolites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Panel S</a:t>
              </a: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4627065" y="3871356"/>
              <a:ext cx="1" cy="720000"/>
            </a:xfrm>
            <a:prstGeom prst="line">
              <a:avLst/>
            </a:prstGeom>
            <a:ln w="412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68" idx="0"/>
            </p:cNvCxnSpPr>
            <p:nvPr/>
          </p:nvCxnSpPr>
          <p:spPr>
            <a:xfrm flipH="1">
              <a:off x="3717098" y="4591356"/>
              <a:ext cx="917686" cy="363929"/>
            </a:xfrm>
            <a:prstGeom prst="line">
              <a:avLst/>
            </a:prstGeom>
            <a:ln w="412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Pentagon 7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2" name="Chevron 81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84" name="Chevron 83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85" name="Chevron 84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87" name="Chevron 86"/>
          <p:cNvSpPr/>
          <p:nvPr/>
        </p:nvSpPr>
        <p:spPr>
          <a:xfrm>
            <a:off x="7507705" y="-4"/>
            <a:ext cx="2398281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90" name="Chevron 89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pic>
        <p:nvPicPr>
          <p:cNvPr id="93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" y="452493"/>
            <a:ext cx="7255849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508207" y="668045"/>
            <a:ext cx="997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Landmarks in tomato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9200" y="6041571"/>
            <a:ext cx="646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Nature 2012; Nat Genet 2014; Plant </a:t>
            </a:r>
            <a:r>
              <a:rPr lang="en-US" dirty="0" err="1"/>
              <a:t>Physiol</a:t>
            </a:r>
            <a:r>
              <a:rPr lang="en-US" dirty="0"/>
              <a:t> 2014; </a:t>
            </a:r>
          </a:p>
          <a:p>
            <a:r>
              <a:rPr lang="en-US" dirty="0"/>
              <a:t>Plant J 2014; New Phytol 2017; Science 2018; Cell 2018</a:t>
            </a:r>
          </a:p>
        </p:txBody>
      </p:sp>
      <p:cxnSp>
        <p:nvCxnSpPr>
          <p:cNvPr id="95" name="Straight Connector 94"/>
          <p:cNvCxnSpPr/>
          <p:nvPr/>
        </p:nvCxnSpPr>
        <p:spPr>
          <a:xfrm rot="5400000">
            <a:off x="2260399" y="4846604"/>
            <a:ext cx="1" cy="1368000"/>
          </a:xfrm>
          <a:prstGeom prst="line">
            <a:avLst/>
          </a:prstGeom>
          <a:ln w="41275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5571771" y="4450605"/>
            <a:ext cx="1" cy="2160000"/>
          </a:xfrm>
          <a:prstGeom prst="line">
            <a:avLst/>
          </a:prstGeom>
          <a:ln w="41275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5400000">
            <a:off x="4718717" y="2778784"/>
            <a:ext cx="1" cy="450000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964275" y="5028040"/>
            <a:ext cx="1" cy="25200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86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380514" y="-4"/>
            <a:ext cx="252547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pic>
        <p:nvPicPr>
          <p:cNvPr id="1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452493"/>
            <a:ext cx="6776891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6689" y="668045"/>
            <a:ext cx="10312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Missing heritability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26" y="1260704"/>
            <a:ext cx="59245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09313" y="5236029"/>
            <a:ext cx="2405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Bauchet et al. 2017 New </a:t>
            </a:r>
            <a:r>
              <a:rPr lang="en-US" dirty="0" err="1"/>
              <a:t>Phytologist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205233" y="5503446"/>
            <a:ext cx="2111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Sauvage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et al. 2014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Plant Physiology</a:t>
            </a: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1168" y="6356749"/>
            <a:ext cx="2742447" cy="364275"/>
          </a:xfrm>
        </p:spPr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19" y="1737220"/>
            <a:ext cx="7324905" cy="42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entagon 10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2" name="Chevron 11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3" name="Chevron 12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14" name="Chevron 13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15" name="Chevron 14"/>
          <p:cNvSpPr/>
          <p:nvPr/>
        </p:nvSpPr>
        <p:spPr>
          <a:xfrm>
            <a:off x="7532914" y="-4"/>
            <a:ext cx="237307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16" name="Chevron 15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pic>
        <p:nvPicPr>
          <p:cNvPr id="19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592" y="452493"/>
            <a:ext cx="7255849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66689" y="668045"/>
            <a:ext cx="997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Linkage disequilibrium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8818" y="1337110"/>
            <a:ext cx="10777382" cy="400110"/>
          </a:xfrm>
          <a:prstGeom prst="rect">
            <a:avLst/>
          </a:prstGeom>
          <a:solidFill>
            <a:srgbClr val="FF9966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 : The non-random association of alleles of different linked polymorphisms in a population.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558894" y="2400743"/>
            <a:ext cx="3404506" cy="74356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Minimum of SNP density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552090" y="4129907"/>
            <a:ext cx="3411310" cy="7142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Candidate genes validation </a:t>
            </a:r>
          </a:p>
        </p:txBody>
      </p:sp>
      <p:sp>
        <p:nvSpPr>
          <p:cNvPr id="6" name="Curved Right Arrow 5"/>
          <p:cNvSpPr/>
          <p:nvPr/>
        </p:nvSpPr>
        <p:spPr>
          <a:xfrm>
            <a:off x="7792458" y="2685438"/>
            <a:ext cx="707571" cy="1973648"/>
          </a:xfrm>
          <a:prstGeom prst="curved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25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851" y="1286397"/>
            <a:ext cx="7686395" cy="533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5986" y="5149062"/>
            <a:ext cx="2068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Sauvage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2014 Plant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Physiol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Bauchet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al. 2017 New Phytol</a:t>
            </a:r>
          </a:p>
        </p:txBody>
      </p:sp>
      <p:sp>
        <p:nvSpPr>
          <p:cNvPr id="9" name="Pentagon 8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Chevron 9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1" name="Chevron 10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12" name="Chevron 11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13" name="Chevron 12"/>
          <p:cNvSpPr/>
          <p:nvPr/>
        </p:nvSpPr>
        <p:spPr>
          <a:xfrm>
            <a:off x="7369629" y="-4"/>
            <a:ext cx="2536357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14" name="Chevron 13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pic>
        <p:nvPicPr>
          <p:cNvPr id="15" name="图片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" y="398063"/>
            <a:ext cx="11498409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66690" y="613615"/>
            <a:ext cx="778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SNP arrays are limiting genome coverage </a:t>
            </a:r>
          </a:p>
        </p:txBody>
      </p:sp>
    </p:spTree>
    <p:extLst>
      <p:ext uri="{BB962C8B-B14F-4D97-AF65-F5344CB8AC3E}">
        <p14:creationId xmlns:p14="http://schemas.microsoft.com/office/powerpoint/2010/main" val="39366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0500" y="6372552"/>
            <a:ext cx="591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Marchini</a:t>
            </a:r>
            <a:r>
              <a:rPr lang="en-US" b="1" dirty="0"/>
              <a:t> and Howie</a:t>
            </a:r>
            <a:r>
              <a:rPr lang="en-US" dirty="0"/>
              <a:t>, 2010 Nature Reviews Genetics</a:t>
            </a: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8" name="Chevron 7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9" name="Chevron 8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0" name="Chevron 9"/>
          <p:cNvSpPr/>
          <p:nvPr/>
        </p:nvSpPr>
        <p:spPr>
          <a:xfrm>
            <a:off x="7619974" y="-4"/>
            <a:ext cx="2286012" cy="5116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1" name="Chevron 10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12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" y="387177"/>
            <a:ext cx="11847326" cy="912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9093" y="552309"/>
            <a:ext cx="997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Imputation to overcome SNP density problem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041" y="1401538"/>
            <a:ext cx="23241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041" y="3725638"/>
            <a:ext cx="23622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41" y="1390652"/>
            <a:ext cx="27717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99" y="3943352"/>
            <a:ext cx="25050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707" y="1447801"/>
            <a:ext cx="26289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244" y="3925664"/>
            <a:ext cx="24098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3BCF-C6F4-4F14-9138-E5ADE1A61F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0"/>
            <a:ext cx="2177144" cy="511630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hevron 6"/>
          <p:cNvSpPr/>
          <p:nvPr/>
        </p:nvSpPr>
        <p:spPr>
          <a:xfrm>
            <a:off x="1861451" y="-5"/>
            <a:ext cx="2177150" cy="511635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Materials</a:t>
            </a:r>
          </a:p>
        </p:txBody>
      </p:sp>
      <p:sp>
        <p:nvSpPr>
          <p:cNvPr id="19" name="Chevron 18"/>
          <p:cNvSpPr/>
          <p:nvPr/>
        </p:nvSpPr>
        <p:spPr>
          <a:xfrm>
            <a:off x="3724270" y="1"/>
            <a:ext cx="2230214" cy="511630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Methods</a:t>
            </a:r>
          </a:p>
        </p:txBody>
      </p:sp>
      <p:sp>
        <p:nvSpPr>
          <p:cNvPr id="20" name="Chevron 19"/>
          <p:cNvSpPr/>
          <p:nvPr/>
        </p:nvSpPr>
        <p:spPr>
          <a:xfrm>
            <a:off x="5638774" y="-5"/>
            <a:ext cx="229690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</p:txBody>
      </p:sp>
      <p:sp>
        <p:nvSpPr>
          <p:cNvPr id="21" name="Chevron 20"/>
          <p:cNvSpPr/>
          <p:nvPr/>
        </p:nvSpPr>
        <p:spPr>
          <a:xfrm>
            <a:off x="7380514" y="-4"/>
            <a:ext cx="2525472" cy="511636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</p:txBody>
      </p:sp>
      <p:sp>
        <p:nvSpPr>
          <p:cNvPr id="22" name="Chevron 21"/>
          <p:cNvSpPr/>
          <p:nvPr/>
        </p:nvSpPr>
        <p:spPr>
          <a:xfrm>
            <a:off x="9590303" y="-7"/>
            <a:ext cx="2601697" cy="51163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Expectations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61257" y="1985211"/>
            <a:ext cx="3419470" cy="184856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244749" y="2036772"/>
            <a:ext cx="3419470" cy="184856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39793" y="2033337"/>
            <a:ext cx="3419470" cy="184856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9" y="452493"/>
            <a:ext cx="10616098" cy="106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42891" y="668045"/>
            <a:ext cx="74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Heterogeneity across studies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66689" y="4391526"/>
            <a:ext cx="3419470" cy="186776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350181" y="4391526"/>
            <a:ext cx="3419470" cy="186776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345225" y="4391526"/>
            <a:ext cx="3419470" cy="1867761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760732" y="3869869"/>
            <a:ext cx="435435" cy="489862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5844942" y="3921428"/>
            <a:ext cx="435435" cy="489862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9938642" y="3901664"/>
            <a:ext cx="435435" cy="489862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0F3553F-DC54-AC49-92FA-1FF826ECE5B2}"/>
              </a:ext>
            </a:extLst>
          </p:cNvPr>
          <p:cNvSpPr txBox="1"/>
          <p:nvPr/>
        </p:nvSpPr>
        <p:spPr>
          <a:xfrm>
            <a:off x="4553528" y="6361886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malate</a:t>
            </a:r>
            <a:r>
              <a:rPr lang="fr-FR" dirty="0"/>
              <a:t> content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496037" y="1232631"/>
            <a:ext cx="10078341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Heterogeneity: </a:t>
            </a:r>
            <a:r>
              <a:rPr lang="en-US" sz="2000" dirty="0" smtClean="0"/>
              <a:t>The </a:t>
            </a:r>
            <a:r>
              <a:rPr lang="en-US" sz="2000" dirty="0"/>
              <a:t>variation in the genetic effects observed among combined </a:t>
            </a:r>
            <a:r>
              <a:rPr lang="en-US" sz="2000" dirty="0" smtClean="0"/>
              <a:t>studies.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130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92D050"/>
      </a:accent2>
      <a:accent3>
        <a:srgbClr val="0070C0"/>
      </a:accent3>
      <a:accent4>
        <a:srgbClr val="92D050"/>
      </a:accent4>
      <a:accent5>
        <a:srgbClr val="0070C0"/>
      </a:accent5>
      <a:accent6>
        <a:srgbClr val="92D050"/>
      </a:accent6>
      <a:hlink>
        <a:srgbClr val="0070C0"/>
      </a:hlink>
      <a:folHlink>
        <a:srgbClr val="92D05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8376</TotalTime>
  <Words>1259</Words>
  <Application>Microsoft Office PowerPoint</Application>
  <PresentationFormat>Custom</PresentationFormat>
  <Paragraphs>543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Times New Roman</vt:lpstr>
      <vt:lpstr>黑体</vt:lpstr>
      <vt:lpstr>FangSong</vt:lpstr>
      <vt:lpstr>Calibri Light</vt:lpstr>
      <vt:lpstr>SimSun</vt:lpstr>
      <vt:lpstr>Calibri</vt:lpstr>
      <vt:lpstr>Viner Hand ITC</vt:lpstr>
      <vt:lpstr>xingkai</vt:lpstr>
      <vt:lpstr>Default Design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Jiantao Zhao</cp:lastModifiedBy>
  <cp:revision>1054</cp:revision>
  <dcterms:created xsi:type="dcterms:W3CDTF">2016-03-27T01:53:00Z</dcterms:created>
  <dcterms:modified xsi:type="dcterms:W3CDTF">2018-06-14T16:39:31Z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